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64" r:id="rId2"/>
    <p:sldId id="266" r:id="rId3"/>
    <p:sldId id="259" r:id="rId4"/>
    <p:sldId id="305" r:id="rId5"/>
    <p:sldId id="308" r:id="rId6"/>
    <p:sldId id="310" r:id="rId7"/>
    <p:sldId id="265" r:id="rId8"/>
    <p:sldId id="280" r:id="rId9"/>
    <p:sldId id="303" r:id="rId10"/>
    <p:sldId id="306" r:id="rId11"/>
    <p:sldId id="301" r:id="rId12"/>
    <p:sldId id="302" r:id="rId13"/>
    <p:sldId id="311" r:id="rId14"/>
    <p:sldId id="268" r:id="rId15"/>
    <p:sldId id="300" r:id="rId16"/>
    <p:sldId id="304" r:id="rId17"/>
    <p:sldId id="263" r:id="rId18"/>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76"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EB4CB70-79C3-A680-A68C-463CBD43B2EB}" name="Jessica Guidry" initials="JG" userId="Jessica Guidry" providerId="None"/>
  <p188:author id="{125F2278-2B71-D1A3-2CE2-A9D8CFBF4C92}" name="Erica Whares" initials="EW" userId="Erica Whares" providerId="None"/>
  <p188:author id="{ACF10D7C-80CA-9D6E-8AAC-AC73CDB2BC9C}" name="Kandice Atisme-Bevins" initials="KAB" userId="Kandice Atisme-Bevins" providerId="None"/>
  <p188:author id="{30C503A8-2F37-A939-E779-0A7F90D63B83}" name="Kandice Atisme-Bevins" initials="KA" userId="S::Kandice.Atisme-Bevins@kitsappublichealth.org::043607dd-e58f-47ab-8def-9f3c73b922f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F0D7"/>
    <a:srgbClr val="54B4B7"/>
    <a:srgbClr val="0049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8267" autoAdjust="0"/>
  </p:normalViewPr>
  <p:slideViewPr>
    <p:cSldViewPr snapToGrid="0">
      <p:cViewPr varScale="1">
        <p:scale>
          <a:sx n="80" d="100"/>
          <a:sy n="80" d="100"/>
        </p:scale>
        <p:origin x="1734" y="90"/>
      </p:cViewPr>
      <p:guideLst>
        <p:guide orient="horz" pos="4176"/>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35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37000" y="0"/>
            <a:ext cx="3011488" cy="463550"/>
          </a:xfrm>
          <a:prstGeom prst="rect">
            <a:avLst/>
          </a:prstGeom>
        </p:spPr>
        <p:txBody>
          <a:bodyPr vert="horz" lIns="91440" tIns="45720" rIns="91440" bIns="45720" rtlCol="0"/>
          <a:lstStyle>
            <a:lvl1pPr algn="r">
              <a:defRPr sz="1200"/>
            </a:lvl1pPr>
          </a:lstStyle>
          <a:p>
            <a:fld id="{25E869BC-E2C2-4C54-A56B-A0130B5526A7}" type="datetimeFigureOut">
              <a:rPr lang="en-US" smtClean="0"/>
              <a:t>7/21/2026</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5325" y="4445000"/>
            <a:ext cx="5559425" cy="36369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3011488" cy="46355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37000" y="8772525"/>
            <a:ext cx="3011488" cy="463550"/>
          </a:xfrm>
          <a:prstGeom prst="rect">
            <a:avLst/>
          </a:prstGeom>
        </p:spPr>
        <p:txBody>
          <a:bodyPr vert="horz" lIns="91440" tIns="45720" rIns="91440" bIns="45720" rtlCol="0" anchor="b"/>
          <a:lstStyle>
            <a:lvl1pPr algn="r">
              <a:defRPr sz="1200"/>
            </a:lvl1pPr>
          </a:lstStyle>
          <a:p>
            <a:fld id="{95899B3C-B83F-40BC-8DBE-68368D30E1AF}" type="slidenum">
              <a:rPr lang="en-US" smtClean="0"/>
              <a:t>‹#›</a:t>
            </a:fld>
            <a:endParaRPr lang="en-US"/>
          </a:p>
        </p:txBody>
      </p:sp>
    </p:spTree>
    <p:extLst>
      <p:ext uri="{BB962C8B-B14F-4D97-AF65-F5344CB8AC3E}">
        <p14:creationId xmlns:p14="http://schemas.microsoft.com/office/powerpoint/2010/main" val="38946059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899B3C-B83F-40BC-8DBE-68368D30E1AF}" type="slidenum">
              <a:rPr lang="en-US" smtClean="0"/>
              <a:t>1</a:t>
            </a:fld>
            <a:endParaRPr lang="en-US"/>
          </a:p>
        </p:txBody>
      </p:sp>
    </p:spTree>
    <p:extLst>
      <p:ext uri="{BB962C8B-B14F-4D97-AF65-F5344CB8AC3E}">
        <p14:creationId xmlns:p14="http://schemas.microsoft.com/office/powerpoint/2010/main" val="9389813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Optional section divider; photo can be replaced using right click &gt; Change Picture</a:t>
            </a:r>
          </a:p>
        </p:txBody>
      </p:sp>
      <p:sp>
        <p:nvSpPr>
          <p:cNvPr id="4" name="Slide Number Placeholder 3"/>
          <p:cNvSpPr>
            <a:spLocks noGrp="1"/>
          </p:cNvSpPr>
          <p:nvPr>
            <p:ph type="sldNum" sz="quarter" idx="5"/>
          </p:nvPr>
        </p:nvSpPr>
        <p:spPr/>
        <p:txBody>
          <a:bodyPr/>
          <a:lstStyle/>
          <a:p>
            <a:fld id="{95899B3C-B83F-40BC-8DBE-68368D30E1AF}" type="slidenum">
              <a:rPr lang="en-US" smtClean="0"/>
              <a:t>2</a:t>
            </a:fld>
            <a:endParaRPr lang="en-US"/>
          </a:p>
        </p:txBody>
      </p:sp>
    </p:spTree>
    <p:extLst>
      <p:ext uri="{BB962C8B-B14F-4D97-AF65-F5344CB8AC3E}">
        <p14:creationId xmlns:p14="http://schemas.microsoft.com/office/powerpoint/2010/main" val="3868694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899B3C-B83F-40BC-8DBE-68368D30E1AF}" type="slidenum">
              <a:rPr lang="en-US" smtClean="0"/>
              <a:t>3</a:t>
            </a:fld>
            <a:endParaRPr lang="en-US"/>
          </a:p>
        </p:txBody>
      </p:sp>
    </p:spTree>
    <p:extLst>
      <p:ext uri="{BB962C8B-B14F-4D97-AF65-F5344CB8AC3E}">
        <p14:creationId xmlns:p14="http://schemas.microsoft.com/office/powerpoint/2010/main" val="15525290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E5FC5-0C0D-BBA9-2A08-60E085091E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EB4BC5-DC80-82ED-A9AA-4099DF7467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6C66E9-D5CA-EF9B-C1A6-25F2771C4AA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Optional section divider</a:t>
            </a:r>
          </a:p>
          <a:p>
            <a:endParaRPr lang="en-US" dirty="0"/>
          </a:p>
        </p:txBody>
      </p:sp>
      <p:sp>
        <p:nvSpPr>
          <p:cNvPr id="4" name="Slide Number Placeholder 3">
            <a:extLst>
              <a:ext uri="{FF2B5EF4-FFF2-40B4-BE49-F238E27FC236}">
                <a16:creationId xmlns:a16="http://schemas.microsoft.com/office/drawing/2014/main" id="{220601C4-1A13-A035-DD61-48EC3F0A32FB}"/>
              </a:ext>
            </a:extLst>
          </p:cNvPr>
          <p:cNvSpPr>
            <a:spLocks noGrp="1"/>
          </p:cNvSpPr>
          <p:nvPr>
            <p:ph type="sldNum" sz="quarter" idx="5"/>
          </p:nvPr>
        </p:nvSpPr>
        <p:spPr/>
        <p:txBody>
          <a:bodyPr/>
          <a:lstStyle/>
          <a:p>
            <a:fld id="{95899B3C-B83F-40BC-8DBE-68368D30E1AF}" type="slidenum">
              <a:rPr lang="en-US" smtClean="0"/>
              <a:t>4</a:t>
            </a:fld>
            <a:endParaRPr lang="en-US"/>
          </a:p>
        </p:txBody>
      </p:sp>
    </p:spTree>
    <p:extLst>
      <p:ext uri="{BB962C8B-B14F-4D97-AF65-F5344CB8AC3E}">
        <p14:creationId xmlns:p14="http://schemas.microsoft.com/office/powerpoint/2010/main" val="24312298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14EB3-0626-E711-08E2-999A407CE3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266426-BD98-C18E-AA00-5704E93727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2EC2C6-4179-06EF-226E-51D3E6973D2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BA72D1B-8A05-516B-1B80-A4017D90F7BB}"/>
              </a:ext>
            </a:extLst>
          </p:cNvPr>
          <p:cNvSpPr>
            <a:spLocks noGrp="1"/>
          </p:cNvSpPr>
          <p:nvPr>
            <p:ph type="sldNum" sz="quarter" idx="5"/>
          </p:nvPr>
        </p:nvSpPr>
        <p:spPr/>
        <p:txBody>
          <a:bodyPr/>
          <a:lstStyle/>
          <a:p>
            <a:fld id="{95899B3C-B83F-40BC-8DBE-68368D30E1AF}" type="slidenum">
              <a:rPr lang="en-US" smtClean="0"/>
              <a:t>5</a:t>
            </a:fld>
            <a:endParaRPr lang="en-US"/>
          </a:p>
        </p:txBody>
      </p:sp>
    </p:spTree>
    <p:extLst>
      <p:ext uri="{BB962C8B-B14F-4D97-AF65-F5344CB8AC3E}">
        <p14:creationId xmlns:p14="http://schemas.microsoft.com/office/powerpoint/2010/main" val="22937999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F5831C-5FAA-411E-C1E8-CB5CF7E362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3289C5-A3AD-7F38-BC58-D6FC9FFCC5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EB759F-C1BB-92DF-4B13-46B0D3A0741B}"/>
              </a:ext>
            </a:extLst>
          </p:cNvPr>
          <p:cNvSpPr>
            <a:spLocks noGrp="1"/>
          </p:cNvSpPr>
          <p:nvPr>
            <p:ph type="body" idx="1"/>
          </p:nvPr>
        </p:nvSpPr>
        <p:spPr/>
        <p:txBody>
          <a:bodyPr/>
          <a:lstStyle/>
          <a:p>
            <a:r>
              <a:rPr lang="en-US" dirty="0"/>
              <a:t>Will share information about events in </a:t>
            </a:r>
          </a:p>
        </p:txBody>
      </p:sp>
      <p:sp>
        <p:nvSpPr>
          <p:cNvPr id="4" name="Slide Number Placeholder 3">
            <a:extLst>
              <a:ext uri="{FF2B5EF4-FFF2-40B4-BE49-F238E27FC236}">
                <a16:creationId xmlns:a16="http://schemas.microsoft.com/office/drawing/2014/main" id="{5D454EC0-B119-69EC-E950-D5A1DBAE622D}"/>
              </a:ext>
            </a:extLst>
          </p:cNvPr>
          <p:cNvSpPr>
            <a:spLocks noGrp="1"/>
          </p:cNvSpPr>
          <p:nvPr>
            <p:ph type="sldNum" sz="quarter" idx="5"/>
          </p:nvPr>
        </p:nvSpPr>
        <p:spPr/>
        <p:txBody>
          <a:bodyPr/>
          <a:lstStyle/>
          <a:p>
            <a:fld id="{95899B3C-B83F-40BC-8DBE-68368D30E1AF}" type="slidenum">
              <a:rPr lang="en-US" smtClean="0"/>
              <a:t>6</a:t>
            </a:fld>
            <a:endParaRPr lang="en-US"/>
          </a:p>
        </p:txBody>
      </p:sp>
    </p:spTree>
    <p:extLst>
      <p:ext uri="{BB962C8B-B14F-4D97-AF65-F5344CB8AC3E}">
        <p14:creationId xmlns:p14="http://schemas.microsoft.com/office/powerpoint/2010/main" val="9237425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will start with the HEC’s vision/mission slide to ground ourselves in why we are here.</a:t>
            </a:r>
          </a:p>
          <a:p>
            <a:endParaRPr lang="en-US" dirty="0"/>
          </a:p>
        </p:txBody>
      </p:sp>
      <p:sp>
        <p:nvSpPr>
          <p:cNvPr id="4" name="Slide Number Placeholder 3"/>
          <p:cNvSpPr>
            <a:spLocks noGrp="1"/>
          </p:cNvSpPr>
          <p:nvPr>
            <p:ph type="sldNum" sz="quarter" idx="5"/>
          </p:nvPr>
        </p:nvSpPr>
        <p:spPr/>
        <p:txBody>
          <a:bodyPr/>
          <a:lstStyle/>
          <a:p>
            <a:fld id="{95899B3C-B83F-40BC-8DBE-68368D30E1AF}" type="slidenum">
              <a:rPr lang="en-US" smtClean="0"/>
              <a:t>7</a:t>
            </a:fld>
            <a:endParaRPr lang="en-US"/>
          </a:p>
        </p:txBody>
      </p:sp>
    </p:spTree>
    <p:extLst>
      <p:ext uri="{BB962C8B-B14F-4D97-AF65-F5344CB8AC3E}">
        <p14:creationId xmlns:p14="http://schemas.microsoft.com/office/powerpoint/2010/main" val="14930219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Do I have a volunteer or volunteers to read the collaborative agreements to set the tone for our meeting?</a:t>
            </a:r>
          </a:p>
          <a:p>
            <a:endParaRPr lang="en-US" dirty="0"/>
          </a:p>
        </p:txBody>
      </p:sp>
      <p:sp>
        <p:nvSpPr>
          <p:cNvPr id="4" name="Slide Number Placeholder 3"/>
          <p:cNvSpPr>
            <a:spLocks noGrp="1"/>
          </p:cNvSpPr>
          <p:nvPr>
            <p:ph type="sldNum" sz="quarter" idx="5"/>
          </p:nvPr>
        </p:nvSpPr>
        <p:spPr/>
        <p:txBody>
          <a:bodyPr/>
          <a:lstStyle/>
          <a:p>
            <a:fld id="{95899B3C-B83F-40BC-8DBE-68368D30E1AF}" type="slidenum">
              <a:rPr lang="en-US" smtClean="0"/>
              <a:t>8</a:t>
            </a:fld>
            <a:endParaRPr lang="en-US"/>
          </a:p>
        </p:txBody>
      </p:sp>
    </p:spTree>
    <p:extLst>
      <p:ext uri="{BB962C8B-B14F-4D97-AF65-F5344CB8AC3E}">
        <p14:creationId xmlns:p14="http://schemas.microsoft.com/office/powerpoint/2010/main" val="23258539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DC436A-15E3-E6C5-03B0-41D25F7857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E604AC-A4EB-7641-1C0B-AE89986E69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372193-F44C-A562-396D-0DAF0A1E49A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Optional section divider</a:t>
            </a:r>
          </a:p>
          <a:p>
            <a:endParaRPr lang="en-US" dirty="0"/>
          </a:p>
        </p:txBody>
      </p:sp>
      <p:sp>
        <p:nvSpPr>
          <p:cNvPr id="4" name="Slide Number Placeholder 3">
            <a:extLst>
              <a:ext uri="{FF2B5EF4-FFF2-40B4-BE49-F238E27FC236}">
                <a16:creationId xmlns:a16="http://schemas.microsoft.com/office/drawing/2014/main" id="{62DAE0F0-75DA-14E5-0109-08E3282E53F3}"/>
              </a:ext>
            </a:extLst>
          </p:cNvPr>
          <p:cNvSpPr>
            <a:spLocks noGrp="1"/>
          </p:cNvSpPr>
          <p:nvPr>
            <p:ph type="sldNum" sz="quarter" idx="5"/>
          </p:nvPr>
        </p:nvSpPr>
        <p:spPr/>
        <p:txBody>
          <a:bodyPr/>
          <a:lstStyle/>
          <a:p>
            <a:fld id="{95899B3C-B83F-40BC-8DBE-68368D30E1AF}" type="slidenum">
              <a:rPr lang="en-US" smtClean="0"/>
              <a:t>9</a:t>
            </a:fld>
            <a:endParaRPr lang="en-US"/>
          </a:p>
        </p:txBody>
      </p:sp>
    </p:spTree>
    <p:extLst>
      <p:ext uri="{BB962C8B-B14F-4D97-AF65-F5344CB8AC3E}">
        <p14:creationId xmlns:p14="http://schemas.microsoft.com/office/powerpoint/2010/main" val="11026471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Optional section divider</a:t>
            </a:r>
          </a:p>
          <a:p>
            <a:endParaRPr lang="en-US" dirty="0"/>
          </a:p>
        </p:txBody>
      </p:sp>
      <p:sp>
        <p:nvSpPr>
          <p:cNvPr id="4" name="Slide Number Placeholder 3"/>
          <p:cNvSpPr>
            <a:spLocks noGrp="1"/>
          </p:cNvSpPr>
          <p:nvPr>
            <p:ph type="sldNum" sz="quarter" idx="5"/>
          </p:nvPr>
        </p:nvSpPr>
        <p:spPr/>
        <p:txBody>
          <a:bodyPr/>
          <a:lstStyle/>
          <a:p>
            <a:fld id="{95899B3C-B83F-40BC-8DBE-68368D30E1AF}" type="slidenum">
              <a:rPr lang="en-US" smtClean="0"/>
              <a:t>10</a:t>
            </a:fld>
            <a:endParaRPr lang="en-US"/>
          </a:p>
        </p:txBody>
      </p:sp>
    </p:spTree>
    <p:extLst>
      <p:ext uri="{BB962C8B-B14F-4D97-AF65-F5344CB8AC3E}">
        <p14:creationId xmlns:p14="http://schemas.microsoft.com/office/powerpoint/2010/main" val="34765811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899B3C-B83F-40BC-8DBE-68368D30E1AF}" type="slidenum">
              <a:rPr lang="en-US" smtClean="0"/>
              <a:t>11</a:t>
            </a:fld>
            <a:endParaRPr lang="en-US"/>
          </a:p>
        </p:txBody>
      </p:sp>
    </p:spTree>
    <p:extLst>
      <p:ext uri="{BB962C8B-B14F-4D97-AF65-F5344CB8AC3E}">
        <p14:creationId xmlns:p14="http://schemas.microsoft.com/office/powerpoint/2010/main" val="15525290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D0EF63-A6C2-BDCB-0542-80865A29BA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557CA1-BE64-2E48-4028-C8F3EE0A41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420C95-CE2C-463E-45F4-4F91763430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73EB3B0-436E-5A3A-5033-6DCF065DB26D}"/>
              </a:ext>
            </a:extLst>
          </p:cNvPr>
          <p:cNvSpPr>
            <a:spLocks noGrp="1"/>
          </p:cNvSpPr>
          <p:nvPr>
            <p:ph type="sldNum" sz="quarter" idx="5"/>
          </p:nvPr>
        </p:nvSpPr>
        <p:spPr/>
        <p:txBody>
          <a:bodyPr/>
          <a:lstStyle/>
          <a:p>
            <a:fld id="{95899B3C-B83F-40BC-8DBE-68368D30E1AF}" type="slidenum">
              <a:rPr lang="en-US" smtClean="0"/>
              <a:t>12</a:t>
            </a:fld>
            <a:endParaRPr lang="en-US"/>
          </a:p>
        </p:txBody>
      </p:sp>
    </p:spTree>
    <p:extLst>
      <p:ext uri="{BB962C8B-B14F-4D97-AF65-F5344CB8AC3E}">
        <p14:creationId xmlns:p14="http://schemas.microsoft.com/office/powerpoint/2010/main" val="1238852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8F9546-07C8-F75B-69A1-3ED0E65512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FA073D-DEF4-3102-A342-72807C90AC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3B4A1C-B5B4-8B85-FEC4-EF3FBCEE3B2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FD2A252-941A-545A-9056-0DE0A23B9617}"/>
              </a:ext>
            </a:extLst>
          </p:cNvPr>
          <p:cNvSpPr>
            <a:spLocks noGrp="1"/>
          </p:cNvSpPr>
          <p:nvPr>
            <p:ph type="sldNum" sz="quarter" idx="5"/>
          </p:nvPr>
        </p:nvSpPr>
        <p:spPr/>
        <p:txBody>
          <a:bodyPr/>
          <a:lstStyle/>
          <a:p>
            <a:fld id="{95899B3C-B83F-40BC-8DBE-68368D30E1AF}" type="slidenum">
              <a:rPr lang="en-US" smtClean="0"/>
              <a:t>13</a:t>
            </a:fld>
            <a:endParaRPr lang="en-US"/>
          </a:p>
        </p:txBody>
      </p:sp>
    </p:spTree>
    <p:extLst>
      <p:ext uri="{BB962C8B-B14F-4D97-AF65-F5344CB8AC3E}">
        <p14:creationId xmlns:p14="http://schemas.microsoft.com/office/powerpoint/2010/main" val="17717157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Optional section divider</a:t>
            </a:r>
          </a:p>
          <a:p>
            <a:endParaRPr lang="en-US" dirty="0"/>
          </a:p>
        </p:txBody>
      </p:sp>
      <p:sp>
        <p:nvSpPr>
          <p:cNvPr id="4" name="Slide Number Placeholder 3"/>
          <p:cNvSpPr>
            <a:spLocks noGrp="1"/>
          </p:cNvSpPr>
          <p:nvPr>
            <p:ph type="sldNum" sz="quarter" idx="5"/>
          </p:nvPr>
        </p:nvSpPr>
        <p:spPr/>
        <p:txBody>
          <a:bodyPr/>
          <a:lstStyle/>
          <a:p>
            <a:fld id="{95899B3C-B83F-40BC-8DBE-68368D30E1AF}" type="slidenum">
              <a:rPr lang="en-US" smtClean="0"/>
              <a:t>14</a:t>
            </a:fld>
            <a:endParaRPr lang="en-US"/>
          </a:p>
        </p:txBody>
      </p:sp>
    </p:spTree>
    <p:extLst>
      <p:ext uri="{BB962C8B-B14F-4D97-AF65-F5344CB8AC3E}">
        <p14:creationId xmlns:p14="http://schemas.microsoft.com/office/powerpoint/2010/main" val="23258539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899B3C-B83F-40BC-8DBE-68368D30E1AF}" type="slidenum">
              <a:rPr lang="en-US" smtClean="0"/>
              <a:t>16</a:t>
            </a:fld>
            <a:endParaRPr lang="en-US"/>
          </a:p>
        </p:txBody>
      </p:sp>
    </p:spTree>
    <p:extLst>
      <p:ext uri="{BB962C8B-B14F-4D97-AF65-F5344CB8AC3E}">
        <p14:creationId xmlns:p14="http://schemas.microsoft.com/office/powerpoint/2010/main" val="17885017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5"/>
          </p:nvPr>
        </p:nvSpPr>
        <p:spPr/>
        <p:txBody>
          <a:bodyPr/>
          <a:lstStyle/>
          <a:p>
            <a:fld id="{95899B3C-B83F-40BC-8DBE-68368D30E1AF}" type="slidenum">
              <a:rPr lang="en-US" smtClean="0"/>
              <a:t>17</a:t>
            </a:fld>
            <a:endParaRPr lang="en-US"/>
          </a:p>
        </p:txBody>
      </p:sp>
    </p:spTree>
    <p:extLst>
      <p:ext uri="{BB962C8B-B14F-4D97-AF65-F5344CB8AC3E}">
        <p14:creationId xmlns:p14="http://schemas.microsoft.com/office/powerpoint/2010/main" val="17798205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602DF-4ED3-9FE0-041E-D6DE4A15445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E68541B-2EFB-6FEC-F4A9-BFCFC032E5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92012CA-0F99-A12F-74DC-31144A1EF5C8}"/>
              </a:ext>
            </a:extLst>
          </p:cNvPr>
          <p:cNvSpPr>
            <a:spLocks noGrp="1"/>
          </p:cNvSpPr>
          <p:nvPr>
            <p:ph type="dt" sz="half" idx="10"/>
          </p:nvPr>
        </p:nvSpPr>
        <p:spPr/>
        <p:txBody>
          <a:bodyPr/>
          <a:lstStyle/>
          <a:p>
            <a:fld id="{0AFAE1F9-6FF1-4051-9380-6934092346F3}" type="datetimeFigureOut">
              <a:rPr lang="en-US" smtClean="0"/>
              <a:t>7/21/2026</a:t>
            </a:fld>
            <a:endParaRPr lang="en-US"/>
          </a:p>
        </p:txBody>
      </p:sp>
      <p:sp>
        <p:nvSpPr>
          <p:cNvPr id="5" name="Footer Placeholder 4">
            <a:extLst>
              <a:ext uri="{FF2B5EF4-FFF2-40B4-BE49-F238E27FC236}">
                <a16:creationId xmlns:a16="http://schemas.microsoft.com/office/drawing/2014/main" id="{1DC85710-EEC1-CBF9-0778-3E13933E8B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BF4666-17DD-70D8-592E-2E240C2997A7}"/>
              </a:ext>
            </a:extLst>
          </p:cNvPr>
          <p:cNvSpPr>
            <a:spLocks noGrp="1"/>
          </p:cNvSpPr>
          <p:nvPr>
            <p:ph type="sldNum" sz="quarter" idx="12"/>
          </p:nvPr>
        </p:nvSpPr>
        <p:spPr/>
        <p:txBody>
          <a:bodyPr/>
          <a:lstStyle/>
          <a:p>
            <a:fld id="{44BB588B-358D-4670-AA17-4CA31C7A3842}" type="slidenum">
              <a:rPr lang="en-US" smtClean="0"/>
              <a:t>‹#›</a:t>
            </a:fld>
            <a:endParaRPr lang="en-US"/>
          </a:p>
        </p:txBody>
      </p:sp>
    </p:spTree>
    <p:extLst>
      <p:ext uri="{BB962C8B-B14F-4D97-AF65-F5344CB8AC3E}">
        <p14:creationId xmlns:p14="http://schemas.microsoft.com/office/powerpoint/2010/main" val="40803298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0F645-33DE-FB0E-8628-71DBAE9EAAE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E55A265-CF5F-AD8A-3179-461B02E37CE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C0FB81-1FD9-0250-D2AE-A9B8793D0FE5}"/>
              </a:ext>
            </a:extLst>
          </p:cNvPr>
          <p:cNvSpPr>
            <a:spLocks noGrp="1"/>
          </p:cNvSpPr>
          <p:nvPr>
            <p:ph type="dt" sz="half" idx="10"/>
          </p:nvPr>
        </p:nvSpPr>
        <p:spPr/>
        <p:txBody>
          <a:bodyPr/>
          <a:lstStyle/>
          <a:p>
            <a:fld id="{0AFAE1F9-6FF1-4051-9380-6934092346F3}" type="datetimeFigureOut">
              <a:rPr lang="en-US" smtClean="0"/>
              <a:t>7/21/2026</a:t>
            </a:fld>
            <a:endParaRPr lang="en-US"/>
          </a:p>
        </p:txBody>
      </p:sp>
      <p:sp>
        <p:nvSpPr>
          <p:cNvPr id="5" name="Footer Placeholder 4">
            <a:extLst>
              <a:ext uri="{FF2B5EF4-FFF2-40B4-BE49-F238E27FC236}">
                <a16:creationId xmlns:a16="http://schemas.microsoft.com/office/drawing/2014/main" id="{23C661E0-D4E2-C92D-D069-A1EA6CFEEB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36067B-008F-91DA-AC73-7F5CB8FE3B95}"/>
              </a:ext>
            </a:extLst>
          </p:cNvPr>
          <p:cNvSpPr>
            <a:spLocks noGrp="1"/>
          </p:cNvSpPr>
          <p:nvPr>
            <p:ph type="sldNum" sz="quarter" idx="12"/>
          </p:nvPr>
        </p:nvSpPr>
        <p:spPr/>
        <p:txBody>
          <a:bodyPr/>
          <a:lstStyle/>
          <a:p>
            <a:fld id="{44BB588B-358D-4670-AA17-4CA31C7A3842}" type="slidenum">
              <a:rPr lang="en-US" smtClean="0"/>
              <a:t>‹#›</a:t>
            </a:fld>
            <a:endParaRPr lang="en-US"/>
          </a:p>
        </p:txBody>
      </p:sp>
    </p:spTree>
    <p:extLst>
      <p:ext uri="{BB962C8B-B14F-4D97-AF65-F5344CB8AC3E}">
        <p14:creationId xmlns:p14="http://schemas.microsoft.com/office/powerpoint/2010/main" val="23522420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F66DC-0CD1-8686-0C46-41762A55DE7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485640F-1CF1-5E5B-8313-8D626E2E3C2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AEF079-F97E-6FF3-8C4E-AFB0901A1450}"/>
              </a:ext>
            </a:extLst>
          </p:cNvPr>
          <p:cNvSpPr>
            <a:spLocks noGrp="1"/>
          </p:cNvSpPr>
          <p:nvPr>
            <p:ph type="dt" sz="half" idx="10"/>
          </p:nvPr>
        </p:nvSpPr>
        <p:spPr/>
        <p:txBody>
          <a:bodyPr/>
          <a:lstStyle/>
          <a:p>
            <a:fld id="{0AFAE1F9-6FF1-4051-9380-6934092346F3}" type="datetimeFigureOut">
              <a:rPr lang="en-US" smtClean="0"/>
              <a:t>7/21/2026</a:t>
            </a:fld>
            <a:endParaRPr lang="en-US"/>
          </a:p>
        </p:txBody>
      </p:sp>
      <p:sp>
        <p:nvSpPr>
          <p:cNvPr id="5" name="Footer Placeholder 4">
            <a:extLst>
              <a:ext uri="{FF2B5EF4-FFF2-40B4-BE49-F238E27FC236}">
                <a16:creationId xmlns:a16="http://schemas.microsoft.com/office/drawing/2014/main" id="{1C440C4E-0A2C-1151-76AD-6DC1D9B14A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007DF9-EF78-2D09-2559-2BE63374325A}"/>
              </a:ext>
            </a:extLst>
          </p:cNvPr>
          <p:cNvSpPr>
            <a:spLocks noGrp="1"/>
          </p:cNvSpPr>
          <p:nvPr>
            <p:ph type="sldNum" sz="quarter" idx="12"/>
          </p:nvPr>
        </p:nvSpPr>
        <p:spPr/>
        <p:txBody>
          <a:bodyPr/>
          <a:lstStyle/>
          <a:p>
            <a:fld id="{44BB588B-358D-4670-AA17-4CA31C7A3842}" type="slidenum">
              <a:rPr lang="en-US" smtClean="0"/>
              <a:t>‹#›</a:t>
            </a:fld>
            <a:endParaRPr lang="en-US"/>
          </a:p>
        </p:txBody>
      </p:sp>
    </p:spTree>
    <p:extLst>
      <p:ext uri="{BB962C8B-B14F-4D97-AF65-F5344CB8AC3E}">
        <p14:creationId xmlns:p14="http://schemas.microsoft.com/office/powerpoint/2010/main" val="36584757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750DB-261E-0DC2-330A-7AB2F86DA5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4A8B75A-380F-5FC5-0B1F-18FD0A9C366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026373D-29BC-BE85-499F-A957157C384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0EDA70C-B1FB-F4F5-EE41-08354D3A3857}"/>
              </a:ext>
            </a:extLst>
          </p:cNvPr>
          <p:cNvSpPr>
            <a:spLocks noGrp="1"/>
          </p:cNvSpPr>
          <p:nvPr>
            <p:ph type="dt" sz="half" idx="10"/>
          </p:nvPr>
        </p:nvSpPr>
        <p:spPr/>
        <p:txBody>
          <a:bodyPr/>
          <a:lstStyle/>
          <a:p>
            <a:fld id="{0AFAE1F9-6FF1-4051-9380-6934092346F3}" type="datetimeFigureOut">
              <a:rPr lang="en-US" smtClean="0"/>
              <a:t>7/21/2026</a:t>
            </a:fld>
            <a:endParaRPr lang="en-US"/>
          </a:p>
        </p:txBody>
      </p:sp>
      <p:sp>
        <p:nvSpPr>
          <p:cNvPr id="6" name="Footer Placeholder 5">
            <a:extLst>
              <a:ext uri="{FF2B5EF4-FFF2-40B4-BE49-F238E27FC236}">
                <a16:creationId xmlns:a16="http://schemas.microsoft.com/office/drawing/2014/main" id="{71B790CA-3B72-A3CF-CAA6-3688BC3BD2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88A61F-2C20-738E-74FD-851BB6980F6A}"/>
              </a:ext>
            </a:extLst>
          </p:cNvPr>
          <p:cNvSpPr>
            <a:spLocks noGrp="1"/>
          </p:cNvSpPr>
          <p:nvPr>
            <p:ph type="sldNum" sz="quarter" idx="12"/>
          </p:nvPr>
        </p:nvSpPr>
        <p:spPr/>
        <p:txBody>
          <a:bodyPr/>
          <a:lstStyle/>
          <a:p>
            <a:fld id="{44BB588B-358D-4670-AA17-4CA31C7A3842}" type="slidenum">
              <a:rPr lang="en-US" smtClean="0"/>
              <a:t>‹#›</a:t>
            </a:fld>
            <a:endParaRPr lang="en-US"/>
          </a:p>
        </p:txBody>
      </p:sp>
    </p:spTree>
    <p:extLst>
      <p:ext uri="{BB962C8B-B14F-4D97-AF65-F5344CB8AC3E}">
        <p14:creationId xmlns:p14="http://schemas.microsoft.com/office/powerpoint/2010/main" val="19852896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DD60D-79A3-3CEA-4695-79F2158C45E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00B8033-30AC-6A5C-56E9-84FA05E2D8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94FB949-0E65-78A7-7293-28E4C9B77F4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3C3F56E-0DCE-A887-65C3-74BF5F63B0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D4284F-AD56-B054-B201-346701D3C6E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EA4B777-5673-6A5B-D81C-E93425E489B5}"/>
              </a:ext>
            </a:extLst>
          </p:cNvPr>
          <p:cNvSpPr>
            <a:spLocks noGrp="1"/>
          </p:cNvSpPr>
          <p:nvPr>
            <p:ph type="dt" sz="half" idx="10"/>
          </p:nvPr>
        </p:nvSpPr>
        <p:spPr/>
        <p:txBody>
          <a:bodyPr/>
          <a:lstStyle/>
          <a:p>
            <a:fld id="{0AFAE1F9-6FF1-4051-9380-6934092346F3}" type="datetimeFigureOut">
              <a:rPr lang="en-US" smtClean="0"/>
              <a:t>7/21/2026</a:t>
            </a:fld>
            <a:endParaRPr lang="en-US"/>
          </a:p>
        </p:txBody>
      </p:sp>
      <p:sp>
        <p:nvSpPr>
          <p:cNvPr id="8" name="Footer Placeholder 7">
            <a:extLst>
              <a:ext uri="{FF2B5EF4-FFF2-40B4-BE49-F238E27FC236}">
                <a16:creationId xmlns:a16="http://schemas.microsoft.com/office/drawing/2014/main" id="{52A41212-157B-8C04-FE3A-6AE0E9419B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01B92D8-B6EC-7B2C-F806-F8256FF6C62C}"/>
              </a:ext>
            </a:extLst>
          </p:cNvPr>
          <p:cNvSpPr>
            <a:spLocks noGrp="1"/>
          </p:cNvSpPr>
          <p:nvPr>
            <p:ph type="sldNum" sz="quarter" idx="12"/>
          </p:nvPr>
        </p:nvSpPr>
        <p:spPr/>
        <p:txBody>
          <a:bodyPr/>
          <a:lstStyle/>
          <a:p>
            <a:fld id="{44BB588B-358D-4670-AA17-4CA31C7A3842}" type="slidenum">
              <a:rPr lang="en-US" smtClean="0"/>
              <a:t>‹#›</a:t>
            </a:fld>
            <a:endParaRPr lang="en-US"/>
          </a:p>
        </p:txBody>
      </p:sp>
    </p:spTree>
    <p:extLst>
      <p:ext uri="{BB962C8B-B14F-4D97-AF65-F5344CB8AC3E}">
        <p14:creationId xmlns:p14="http://schemas.microsoft.com/office/powerpoint/2010/main" val="3346022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063FE-2523-2F3A-4C89-4566077E911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DCCA95B-12EE-11A1-05E1-806A56D5EDC8}"/>
              </a:ext>
            </a:extLst>
          </p:cNvPr>
          <p:cNvSpPr>
            <a:spLocks noGrp="1"/>
          </p:cNvSpPr>
          <p:nvPr>
            <p:ph type="dt" sz="half" idx="10"/>
          </p:nvPr>
        </p:nvSpPr>
        <p:spPr/>
        <p:txBody>
          <a:bodyPr/>
          <a:lstStyle/>
          <a:p>
            <a:fld id="{0AFAE1F9-6FF1-4051-9380-6934092346F3}" type="datetimeFigureOut">
              <a:rPr lang="en-US" smtClean="0"/>
              <a:t>7/21/2026</a:t>
            </a:fld>
            <a:endParaRPr lang="en-US"/>
          </a:p>
        </p:txBody>
      </p:sp>
      <p:sp>
        <p:nvSpPr>
          <p:cNvPr id="4" name="Footer Placeholder 3">
            <a:extLst>
              <a:ext uri="{FF2B5EF4-FFF2-40B4-BE49-F238E27FC236}">
                <a16:creationId xmlns:a16="http://schemas.microsoft.com/office/drawing/2014/main" id="{748323E3-B278-B7B4-5AC1-B66BF504A5D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B717F22-AE7B-2C0E-D5CD-4193848E4500}"/>
              </a:ext>
            </a:extLst>
          </p:cNvPr>
          <p:cNvSpPr>
            <a:spLocks noGrp="1"/>
          </p:cNvSpPr>
          <p:nvPr>
            <p:ph type="sldNum" sz="quarter" idx="12"/>
          </p:nvPr>
        </p:nvSpPr>
        <p:spPr/>
        <p:txBody>
          <a:bodyPr/>
          <a:lstStyle/>
          <a:p>
            <a:fld id="{44BB588B-358D-4670-AA17-4CA31C7A3842}" type="slidenum">
              <a:rPr lang="en-US" smtClean="0"/>
              <a:t>‹#›</a:t>
            </a:fld>
            <a:endParaRPr lang="en-US"/>
          </a:p>
        </p:txBody>
      </p:sp>
    </p:spTree>
    <p:extLst>
      <p:ext uri="{BB962C8B-B14F-4D97-AF65-F5344CB8AC3E}">
        <p14:creationId xmlns:p14="http://schemas.microsoft.com/office/powerpoint/2010/main" val="24614973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9E958CA-E0C0-7C98-6F77-CB7D492C929E}"/>
              </a:ext>
            </a:extLst>
          </p:cNvPr>
          <p:cNvSpPr>
            <a:spLocks noGrp="1"/>
          </p:cNvSpPr>
          <p:nvPr>
            <p:ph type="dt" sz="half" idx="10"/>
          </p:nvPr>
        </p:nvSpPr>
        <p:spPr/>
        <p:txBody>
          <a:bodyPr/>
          <a:lstStyle/>
          <a:p>
            <a:fld id="{0AFAE1F9-6FF1-4051-9380-6934092346F3}" type="datetimeFigureOut">
              <a:rPr lang="en-US" smtClean="0"/>
              <a:t>7/21/2026</a:t>
            </a:fld>
            <a:endParaRPr lang="en-US"/>
          </a:p>
        </p:txBody>
      </p:sp>
      <p:sp>
        <p:nvSpPr>
          <p:cNvPr id="3" name="Footer Placeholder 2">
            <a:extLst>
              <a:ext uri="{FF2B5EF4-FFF2-40B4-BE49-F238E27FC236}">
                <a16:creationId xmlns:a16="http://schemas.microsoft.com/office/drawing/2014/main" id="{822DC8E7-B853-FDAB-472A-879BB03DC7B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BF078A3-D246-6F49-8144-1C5A7FC6F4F9}"/>
              </a:ext>
            </a:extLst>
          </p:cNvPr>
          <p:cNvSpPr>
            <a:spLocks noGrp="1"/>
          </p:cNvSpPr>
          <p:nvPr>
            <p:ph type="sldNum" sz="quarter" idx="12"/>
          </p:nvPr>
        </p:nvSpPr>
        <p:spPr/>
        <p:txBody>
          <a:bodyPr/>
          <a:lstStyle/>
          <a:p>
            <a:fld id="{44BB588B-358D-4670-AA17-4CA31C7A3842}" type="slidenum">
              <a:rPr lang="en-US" smtClean="0"/>
              <a:t>‹#›</a:t>
            </a:fld>
            <a:endParaRPr lang="en-US"/>
          </a:p>
        </p:txBody>
      </p:sp>
    </p:spTree>
    <p:extLst>
      <p:ext uri="{BB962C8B-B14F-4D97-AF65-F5344CB8AC3E}">
        <p14:creationId xmlns:p14="http://schemas.microsoft.com/office/powerpoint/2010/main" val="2129655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F0514-813A-9FFB-F20F-3FC2FF6D7E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BBDC2AB-F32D-BB00-65B9-20374EDB869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9E6CBA7-6308-2F69-5759-955882946F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E3A03E1-7AE8-19A9-57A7-9D3435C731A5}"/>
              </a:ext>
            </a:extLst>
          </p:cNvPr>
          <p:cNvSpPr>
            <a:spLocks noGrp="1"/>
          </p:cNvSpPr>
          <p:nvPr>
            <p:ph type="dt" sz="half" idx="10"/>
          </p:nvPr>
        </p:nvSpPr>
        <p:spPr/>
        <p:txBody>
          <a:bodyPr/>
          <a:lstStyle/>
          <a:p>
            <a:fld id="{0AFAE1F9-6FF1-4051-9380-6934092346F3}" type="datetimeFigureOut">
              <a:rPr lang="en-US" smtClean="0"/>
              <a:t>7/21/2026</a:t>
            </a:fld>
            <a:endParaRPr lang="en-US"/>
          </a:p>
        </p:txBody>
      </p:sp>
      <p:sp>
        <p:nvSpPr>
          <p:cNvPr id="6" name="Footer Placeholder 5">
            <a:extLst>
              <a:ext uri="{FF2B5EF4-FFF2-40B4-BE49-F238E27FC236}">
                <a16:creationId xmlns:a16="http://schemas.microsoft.com/office/drawing/2014/main" id="{9DF8E4F5-6E96-2E02-8E7F-287A9C4DEA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FDFE39-C1D2-524E-DFC0-0D54B4641EAC}"/>
              </a:ext>
            </a:extLst>
          </p:cNvPr>
          <p:cNvSpPr>
            <a:spLocks noGrp="1"/>
          </p:cNvSpPr>
          <p:nvPr>
            <p:ph type="sldNum" sz="quarter" idx="12"/>
          </p:nvPr>
        </p:nvSpPr>
        <p:spPr/>
        <p:txBody>
          <a:bodyPr/>
          <a:lstStyle/>
          <a:p>
            <a:fld id="{44BB588B-358D-4670-AA17-4CA31C7A3842}" type="slidenum">
              <a:rPr lang="en-US" smtClean="0"/>
              <a:t>‹#›</a:t>
            </a:fld>
            <a:endParaRPr lang="en-US"/>
          </a:p>
        </p:txBody>
      </p:sp>
    </p:spTree>
    <p:extLst>
      <p:ext uri="{BB962C8B-B14F-4D97-AF65-F5344CB8AC3E}">
        <p14:creationId xmlns:p14="http://schemas.microsoft.com/office/powerpoint/2010/main" val="4167481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8BC1B-48D9-041E-4DC9-F11F716AF2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0B7D3D-EE39-72DF-15E0-01F7BF1B71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D15689D-9CAC-DCA1-1D8E-2E1635BA0A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7538DE-A9F4-226E-A006-B54DF6AFE785}"/>
              </a:ext>
            </a:extLst>
          </p:cNvPr>
          <p:cNvSpPr>
            <a:spLocks noGrp="1"/>
          </p:cNvSpPr>
          <p:nvPr>
            <p:ph type="dt" sz="half" idx="10"/>
          </p:nvPr>
        </p:nvSpPr>
        <p:spPr/>
        <p:txBody>
          <a:bodyPr/>
          <a:lstStyle/>
          <a:p>
            <a:fld id="{0AFAE1F9-6FF1-4051-9380-6934092346F3}" type="datetimeFigureOut">
              <a:rPr lang="en-US" smtClean="0"/>
              <a:t>7/21/2026</a:t>
            </a:fld>
            <a:endParaRPr lang="en-US"/>
          </a:p>
        </p:txBody>
      </p:sp>
      <p:sp>
        <p:nvSpPr>
          <p:cNvPr id="6" name="Footer Placeholder 5">
            <a:extLst>
              <a:ext uri="{FF2B5EF4-FFF2-40B4-BE49-F238E27FC236}">
                <a16:creationId xmlns:a16="http://schemas.microsoft.com/office/drawing/2014/main" id="{E4F0DCC1-B618-39C5-13E1-25F2360F65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D7AC9C-7B88-6F6A-03CB-AA9596C97F4A}"/>
              </a:ext>
            </a:extLst>
          </p:cNvPr>
          <p:cNvSpPr>
            <a:spLocks noGrp="1"/>
          </p:cNvSpPr>
          <p:nvPr>
            <p:ph type="sldNum" sz="quarter" idx="12"/>
          </p:nvPr>
        </p:nvSpPr>
        <p:spPr/>
        <p:txBody>
          <a:bodyPr/>
          <a:lstStyle/>
          <a:p>
            <a:fld id="{44BB588B-358D-4670-AA17-4CA31C7A3842}" type="slidenum">
              <a:rPr lang="en-US" smtClean="0"/>
              <a:t>‹#›</a:t>
            </a:fld>
            <a:endParaRPr lang="en-US"/>
          </a:p>
        </p:txBody>
      </p:sp>
    </p:spTree>
    <p:extLst>
      <p:ext uri="{BB962C8B-B14F-4D97-AF65-F5344CB8AC3E}">
        <p14:creationId xmlns:p14="http://schemas.microsoft.com/office/powerpoint/2010/main" val="10707290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4C4B3-CDDE-D3D9-5357-B4476422176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53B5648-6CB8-E8F6-94AE-BFE6F3F4A66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229145-2488-F382-3271-B7184A14C6C6}"/>
              </a:ext>
            </a:extLst>
          </p:cNvPr>
          <p:cNvSpPr>
            <a:spLocks noGrp="1"/>
          </p:cNvSpPr>
          <p:nvPr>
            <p:ph type="dt" sz="half" idx="10"/>
          </p:nvPr>
        </p:nvSpPr>
        <p:spPr/>
        <p:txBody>
          <a:bodyPr/>
          <a:lstStyle/>
          <a:p>
            <a:fld id="{0AFAE1F9-6FF1-4051-9380-6934092346F3}" type="datetimeFigureOut">
              <a:rPr lang="en-US" smtClean="0"/>
              <a:t>7/21/2026</a:t>
            </a:fld>
            <a:endParaRPr lang="en-US"/>
          </a:p>
        </p:txBody>
      </p:sp>
      <p:sp>
        <p:nvSpPr>
          <p:cNvPr id="5" name="Footer Placeholder 4">
            <a:extLst>
              <a:ext uri="{FF2B5EF4-FFF2-40B4-BE49-F238E27FC236}">
                <a16:creationId xmlns:a16="http://schemas.microsoft.com/office/drawing/2014/main" id="{732104F1-ACDA-CC2E-ABC6-833652114E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43A1A7-3CC9-F3AC-16AC-DC6D86735BF7}"/>
              </a:ext>
            </a:extLst>
          </p:cNvPr>
          <p:cNvSpPr>
            <a:spLocks noGrp="1"/>
          </p:cNvSpPr>
          <p:nvPr>
            <p:ph type="sldNum" sz="quarter" idx="12"/>
          </p:nvPr>
        </p:nvSpPr>
        <p:spPr/>
        <p:txBody>
          <a:bodyPr/>
          <a:lstStyle/>
          <a:p>
            <a:fld id="{44BB588B-358D-4670-AA17-4CA31C7A3842}" type="slidenum">
              <a:rPr lang="en-US" smtClean="0"/>
              <a:t>‹#›</a:t>
            </a:fld>
            <a:endParaRPr lang="en-US"/>
          </a:p>
        </p:txBody>
      </p:sp>
    </p:spTree>
    <p:extLst>
      <p:ext uri="{BB962C8B-B14F-4D97-AF65-F5344CB8AC3E}">
        <p14:creationId xmlns:p14="http://schemas.microsoft.com/office/powerpoint/2010/main" val="2126950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2067105-71FD-6EB6-78E0-ADA81EB6089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B48BB32-B7D8-AA7A-872D-3E2209F7E46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C47C16-2A30-7F31-4637-813305AB1005}"/>
              </a:ext>
            </a:extLst>
          </p:cNvPr>
          <p:cNvSpPr>
            <a:spLocks noGrp="1"/>
          </p:cNvSpPr>
          <p:nvPr>
            <p:ph type="dt" sz="half" idx="10"/>
          </p:nvPr>
        </p:nvSpPr>
        <p:spPr/>
        <p:txBody>
          <a:bodyPr/>
          <a:lstStyle/>
          <a:p>
            <a:fld id="{0AFAE1F9-6FF1-4051-9380-6934092346F3}" type="datetimeFigureOut">
              <a:rPr lang="en-US" smtClean="0"/>
              <a:t>7/21/2026</a:t>
            </a:fld>
            <a:endParaRPr lang="en-US"/>
          </a:p>
        </p:txBody>
      </p:sp>
      <p:sp>
        <p:nvSpPr>
          <p:cNvPr id="5" name="Footer Placeholder 4">
            <a:extLst>
              <a:ext uri="{FF2B5EF4-FFF2-40B4-BE49-F238E27FC236}">
                <a16:creationId xmlns:a16="http://schemas.microsoft.com/office/drawing/2014/main" id="{6BB3C6BF-3105-3C2C-20AA-7F6CAD2E23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4FBE50-3961-79A7-1058-017BB167FF97}"/>
              </a:ext>
            </a:extLst>
          </p:cNvPr>
          <p:cNvSpPr>
            <a:spLocks noGrp="1"/>
          </p:cNvSpPr>
          <p:nvPr>
            <p:ph type="sldNum" sz="quarter" idx="12"/>
          </p:nvPr>
        </p:nvSpPr>
        <p:spPr/>
        <p:txBody>
          <a:bodyPr/>
          <a:lstStyle/>
          <a:p>
            <a:fld id="{44BB588B-358D-4670-AA17-4CA31C7A3842}" type="slidenum">
              <a:rPr lang="en-US" smtClean="0"/>
              <a:t>‹#›</a:t>
            </a:fld>
            <a:endParaRPr lang="en-US"/>
          </a:p>
        </p:txBody>
      </p:sp>
    </p:spTree>
    <p:extLst>
      <p:ext uri="{BB962C8B-B14F-4D97-AF65-F5344CB8AC3E}">
        <p14:creationId xmlns:p14="http://schemas.microsoft.com/office/powerpoint/2010/main" val="34727122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A907603-5E54-A0DA-8564-5135B1CD82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91BAA16-2CC6-C392-617E-B0375FA3D0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DADEE0-2D9B-04E9-1BD5-237BB79E7B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AFAE1F9-6FF1-4051-9380-6934092346F3}" type="datetimeFigureOut">
              <a:rPr lang="en-US" smtClean="0"/>
              <a:t>7/21/2026</a:t>
            </a:fld>
            <a:endParaRPr lang="en-US"/>
          </a:p>
        </p:txBody>
      </p:sp>
      <p:sp>
        <p:nvSpPr>
          <p:cNvPr id="5" name="Footer Placeholder 4">
            <a:extLst>
              <a:ext uri="{FF2B5EF4-FFF2-40B4-BE49-F238E27FC236}">
                <a16:creationId xmlns:a16="http://schemas.microsoft.com/office/drawing/2014/main" id="{608AA7BC-BFE0-E2E5-DBD0-E33A2659BD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767620F-4F3A-0898-F718-B41C53D7DE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4BB588B-358D-4670-AA17-4CA31C7A3842}" type="slidenum">
              <a:rPr lang="en-US" smtClean="0"/>
              <a:t>‹#›</a:t>
            </a:fld>
            <a:endParaRPr lang="en-US"/>
          </a:p>
        </p:txBody>
      </p:sp>
    </p:spTree>
    <p:extLst>
      <p:ext uri="{BB962C8B-B14F-4D97-AF65-F5344CB8AC3E}">
        <p14:creationId xmlns:p14="http://schemas.microsoft.com/office/powerpoint/2010/main" val="10131808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A blue sky with mountains in the distance&#10;&#10;Description automatically generated">
            <a:extLst>
              <a:ext uri="{FF2B5EF4-FFF2-40B4-BE49-F238E27FC236}">
                <a16:creationId xmlns:a16="http://schemas.microsoft.com/office/drawing/2014/main" id="{BB6CC0F0-DC90-F1F9-B38D-F91D21C75E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9" name="Rectangle 8">
            <a:extLst>
              <a:ext uri="{FF2B5EF4-FFF2-40B4-BE49-F238E27FC236}">
                <a16:creationId xmlns:a16="http://schemas.microsoft.com/office/drawing/2014/main" id="{72EEA067-29F4-E3B4-2F51-AA35FBE08C30}"/>
              </a:ext>
            </a:extLst>
          </p:cNvPr>
          <p:cNvSpPr>
            <a:spLocks noGrp="1" noRot="1" noMove="1" noResize="1" noEditPoints="1" noAdjustHandles="1" noChangeArrowheads="1" noChangeShapeType="1"/>
          </p:cNvSpPr>
          <p:nvPr/>
        </p:nvSpPr>
        <p:spPr>
          <a:xfrm>
            <a:off x="0" y="0"/>
            <a:ext cx="12192000" cy="6858000"/>
          </a:xfrm>
          <a:prstGeom prst="rect">
            <a:avLst/>
          </a:prstGeom>
          <a:solidFill>
            <a:srgbClr val="004960">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itle 1">
            <a:extLst>
              <a:ext uri="{FF2B5EF4-FFF2-40B4-BE49-F238E27FC236}">
                <a16:creationId xmlns:a16="http://schemas.microsoft.com/office/drawing/2014/main" id="{A0A7305E-3A6A-F3F7-323E-984CDBF65D71}"/>
              </a:ext>
            </a:extLst>
          </p:cNvPr>
          <p:cNvSpPr>
            <a:spLocks noGrp="1"/>
          </p:cNvSpPr>
          <p:nvPr>
            <p:ph type="ctrTitle"/>
          </p:nvPr>
        </p:nvSpPr>
        <p:spPr>
          <a:xfrm>
            <a:off x="2013799" y="2689854"/>
            <a:ext cx="9181763" cy="1647694"/>
          </a:xfrm>
        </p:spPr>
        <p:txBody>
          <a:bodyPr anchor="t">
            <a:noAutofit/>
          </a:bodyPr>
          <a:lstStyle/>
          <a:p>
            <a:pPr algn="l"/>
            <a:r>
              <a:rPr lang="en-US" sz="4200" b="1" dirty="0">
                <a:solidFill>
                  <a:srgbClr val="FBF0D7"/>
                </a:solidFill>
                <a:latin typeface="Poppins" panose="00000500000000000000" pitchFamily="2" charset="0"/>
                <a:cs typeface="Poppins" panose="00000500000000000000" pitchFamily="2" charset="0"/>
              </a:rPr>
              <a:t>Kitsap Health Equity Collaborative</a:t>
            </a:r>
            <a:br>
              <a:rPr lang="en-US" sz="4000" b="1" dirty="0">
                <a:solidFill>
                  <a:srgbClr val="FBF0D7"/>
                </a:solidFill>
                <a:latin typeface="Poppins" panose="00000500000000000000" pitchFamily="2" charset="0"/>
                <a:cs typeface="Poppins" panose="00000500000000000000" pitchFamily="2" charset="0"/>
              </a:rPr>
            </a:br>
            <a:r>
              <a:rPr lang="en-US" sz="3200" i="1" dirty="0">
                <a:solidFill>
                  <a:schemeClr val="bg1"/>
                </a:solidFill>
                <a:latin typeface="Poppins" panose="00000500000000000000" pitchFamily="2" charset="0"/>
                <a:cs typeface="Poppins" panose="00000500000000000000" pitchFamily="2" charset="0"/>
              </a:rPr>
              <a:t>July 21, 2026</a:t>
            </a:r>
          </a:p>
        </p:txBody>
      </p:sp>
      <p:cxnSp>
        <p:nvCxnSpPr>
          <p:cNvPr id="20" name="Straight Connector 19">
            <a:extLst>
              <a:ext uri="{FF2B5EF4-FFF2-40B4-BE49-F238E27FC236}">
                <a16:creationId xmlns:a16="http://schemas.microsoft.com/office/drawing/2014/main" id="{8378A9E6-5AE2-2261-66B4-DF586916F901}"/>
              </a:ext>
            </a:extLst>
          </p:cNvPr>
          <p:cNvCxnSpPr>
            <a:cxnSpLocks/>
          </p:cNvCxnSpPr>
          <p:nvPr/>
        </p:nvCxnSpPr>
        <p:spPr>
          <a:xfrm>
            <a:off x="1855695" y="2576891"/>
            <a:ext cx="0" cy="1335741"/>
          </a:xfrm>
          <a:prstGeom prst="line">
            <a:avLst/>
          </a:prstGeom>
          <a:ln w="50800">
            <a:solidFill>
              <a:srgbClr val="54B4B7"/>
            </a:solidFill>
          </a:ln>
        </p:spPr>
        <p:style>
          <a:lnRef idx="2">
            <a:schemeClr val="accent1"/>
          </a:lnRef>
          <a:fillRef idx="0">
            <a:schemeClr val="accent1"/>
          </a:fillRef>
          <a:effectRef idx="1">
            <a:schemeClr val="accent1"/>
          </a:effectRef>
          <a:fontRef idx="minor">
            <a:schemeClr val="tx1"/>
          </a:fontRef>
        </p:style>
      </p:cxnSp>
      <p:sp>
        <p:nvSpPr>
          <p:cNvPr id="26" name="TextBox 25">
            <a:extLst>
              <a:ext uri="{FF2B5EF4-FFF2-40B4-BE49-F238E27FC236}">
                <a16:creationId xmlns:a16="http://schemas.microsoft.com/office/drawing/2014/main" id="{CC271313-0E05-03DB-BE90-3E20A97C29F4}"/>
              </a:ext>
            </a:extLst>
          </p:cNvPr>
          <p:cNvSpPr txBox="1"/>
          <p:nvPr/>
        </p:nvSpPr>
        <p:spPr>
          <a:xfrm>
            <a:off x="3166571" y="5196007"/>
            <a:ext cx="3190876" cy="1107996"/>
          </a:xfrm>
          <a:prstGeom prst="rect">
            <a:avLst/>
          </a:prstGeom>
          <a:noFill/>
        </p:spPr>
        <p:txBody>
          <a:bodyPr wrap="square" rtlCol="0">
            <a:spAutoFit/>
          </a:bodyPr>
          <a:lstStyle/>
          <a:p>
            <a:r>
              <a:rPr lang="en-US" b="1" dirty="0">
                <a:solidFill>
                  <a:srgbClr val="FBF0D7"/>
                </a:solidFill>
                <a:latin typeface="Poppins" panose="00000500000000000000" pitchFamily="2" charset="0"/>
                <a:cs typeface="Poppins" panose="00000500000000000000" pitchFamily="2" charset="0"/>
              </a:rPr>
              <a:t>Erica Whares</a:t>
            </a:r>
          </a:p>
          <a:p>
            <a:r>
              <a:rPr lang="en-US" sz="1600" dirty="0">
                <a:solidFill>
                  <a:schemeClr val="bg1"/>
                </a:solidFill>
                <a:latin typeface="Poppins" panose="00000500000000000000" pitchFamily="2" charset="0"/>
                <a:cs typeface="Poppins" panose="00000500000000000000" pitchFamily="2" charset="0"/>
              </a:rPr>
              <a:t>Equity Coordinator</a:t>
            </a:r>
          </a:p>
          <a:p>
            <a:r>
              <a:rPr lang="en-US" sz="1600" dirty="0">
                <a:solidFill>
                  <a:schemeClr val="bg1"/>
                </a:solidFill>
                <a:latin typeface="Poppins" panose="00000500000000000000" pitchFamily="2" charset="0"/>
                <a:cs typeface="Poppins" panose="00000500000000000000" pitchFamily="2" charset="0"/>
              </a:rPr>
              <a:t>Equity &amp; Performance</a:t>
            </a:r>
          </a:p>
          <a:p>
            <a:endParaRPr lang="en-US" sz="1600" dirty="0">
              <a:solidFill>
                <a:schemeClr val="bg1"/>
              </a:solidFill>
              <a:latin typeface="Poppins" panose="00000500000000000000" pitchFamily="2" charset="0"/>
              <a:cs typeface="Poppins" panose="00000500000000000000" pitchFamily="2" charset="0"/>
            </a:endParaRPr>
          </a:p>
        </p:txBody>
      </p:sp>
      <p:pic>
        <p:nvPicPr>
          <p:cNvPr id="27" name="Picture 26" descr="A white circle with blue text and blue letters&#10;&#10;Description automatically generated">
            <a:extLst>
              <a:ext uri="{FF2B5EF4-FFF2-40B4-BE49-F238E27FC236}">
                <a16:creationId xmlns:a16="http://schemas.microsoft.com/office/drawing/2014/main" id="{8A5976D5-9A21-571C-E34B-A687346E6809}"/>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574315" y="5073728"/>
            <a:ext cx="1281379" cy="1257502"/>
          </a:xfrm>
          <a:prstGeom prst="rect">
            <a:avLst/>
          </a:prstGeom>
        </p:spPr>
      </p:pic>
      <p:pic>
        <p:nvPicPr>
          <p:cNvPr id="29" name="Picture 28" descr="A black background with white text&#10;&#10;Description automatically generated">
            <a:extLst>
              <a:ext uri="{FF2B5EF4-FFF2-40B4-BE49-F238E27FC236}">
                <a16:creationId xmlns:a16="http://schemas.microsoft.com/office/drawing/2014/main" id="{C6B80997-2504-AE4E-2098-E7846BBA4E4C}"/>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574315" y="331031"/>
            <a:ext cx="2728842" cy="950571"/>
          </a:xfrm>
          <a:prstGeom prst="rect">
            <a:avLst/>
          </a:prstGeom>
        </p:spPr>
      </p:pic>
      <p:sp>
        <p:nvSpPr>
          <p:cNvPr id="2" name="TextBox 1">
            <a:extLst>
              <a:ext uri="{FF2B5EF4-FFF2-40B4-BE49-F238E27FC236}">
                <a16:creationId xmlns:a16="http://schemas.microsoft.com/office/drawing/2014/main" id="{1C5ED665-2F78-D468-6FCE-9A185DFED53B}"/>
              </a:ext>
            </a:extLst>
          </p:cNvPr>
          <p:cNvSpPr txBox="1"/>
          <p:nvPr/>
        </p:nvSpPr>
        <p:spPr>
          <a:xfrm>
            <a:off x="7306771" y="5196007"/>
            <a:ext cx="3190876" cy="1107996"/>
          </a:xfrm>
          <a:prstGeom prst="rect">
            <a:avLst/>
          </a:prstGeom>
          <a:noFill/>
        </p:spPr>
        <p:txBody>
          <a:bodyPr wrap="square" rtlCol="0">
            <a:spAutoFit/>
          </a:bodyPr>
          <a:lstStyle/>
          <a:p>
            <a:r>
              <a:rPr lang="en-US" b="1" dirty="0">
                <a:solidFill>
                  <a:srgbClr val="FBF0D7"/>
                </a:solidFill>
                <a:latin typeface="Poppins" panose="00000500000000000000" pitchFamily="2" charset="0"/>
                <a:cs typeface="Poppins" panose="00000500000000000000" pitchFamily="2" charset="0"/>
              </a:rPr>
              <a:t>Jessica Guidry</a:t>
            </a:r>
          </a:p>
          <a:p>
            <a:r>
              <a:rPr lang="en-US" sz="1600" dirty="0">
                <a:solidFill>
                  <a:schemeClr val="bg1"/>
                </a:solidFill>
                <a:latin typeface="Poppins" panose="00000500000000000000" pitchFamily="2" charset="0"/>
                <a:cs typeface="Poppins" panose="00000500000000000000" pitchFamily="2" charset="0"/>
              </a:rPr>
              <a:t>Assistant Division Director</a:t>
            </a:r>
          </a:p>
          <a:p>
            <a:r>
              <a:rPr lang="en-US" sz="1600" dirty="0">
                <a:solidFill>
                  <a:schemeClr val="bg1"/>
                </a:solidFill>
                <a:latin typeface="Poppins" panose="00000500000000000000" pitchFamily="2" charset="0"/>
                <a:cs typeface="Poppins" panose="00000500000000000000" pitchFamily="2" charset="0"/>
              </a:rPr>
              <a:t>Public Health Infrastructure</a:t>
            </a:r>
          </a:p>
          <a:p>
            <a:endParaRPr lang="en-US" sz="1600" dirty="0">
              <a:solidFill>
                <a:schemeClr val="bg1"/>
              </a:solidFill>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9868110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E4D95F9-3367-5746-3FD4-73298C6F80B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t="12500" b="12500"/>
          <a:stretch/>
        </p:blipFill>
        <p:spPr>
          <a:xfrm>
            <a:off x="0" y="0"/>
            <a:ext cx="12192000" cy="6857999"/>
          </a:xfrm>
          <a:prstGeom prst="rect">
            <a:avLst/>
          </a:prstGeom>
        </p:spPr>
      </p:pic>
      <p:cxnSp>
        <p:nvCxnSpPr>
          <p:cNvPr id="5" name="Straight Connector 4">
            <a:extLst>
              <a:ext uri="{FF2B5EF4-FFF2-40B4-BE49-F238E27FC236}">
                <a16:creationId xmlns:a16="http://schemas.microsoft.com/office/drawing/2014/main" id="{AA49CA3C-E45A-EC17-F5B1-F15B077176B6}"/>
              </a:ext>
            </a:extLst>
          </p:cNvPr>
          <p:cNvCxnSpPr>
            <a:cxnSpLocks noGrp="1" noRot="1" noMove="1" noResize="1" noEditPoints="1" noAdjustHandles="1" noChangeArrowheads="1" noChangeShapeType="1"/>
          </p:cNvCxnSpPr>
          <p:nvPr/>
        </p:nvCxnSpPr>
        <p:spPr>
          <a:xfrm>
            <a:off x="0" y="5961888"/>
            <a:ext cx="12192000" cy="0"/>
          </a:xfrm>
          <a:prstGeom prst="line">
            <a:avLst/>
          </a:prstGeom>
          <a:ln w="38100">
            <a:solidFill>
              <a:srgbClr val="54B4B7"/>
            </a:solidFill>
          </a:ln>
        </p:spPr>
        <p:style>
          <a:lnRef idx="2">
            <a:schemeClr val="accent1"/>
          </a:lnRef>
          <a:fillRef idx="0">
            <a:schemeClr val="accent1"/>
          </a:fillRef>
          <a:effectRef idx="1">
            <a:schemeClr val="accent1"/>
          </a:effectRef>
          <a:fontRef idx="minor">
            <a:schemeClr val="tx1"/>
          </a:fontRef>
        </p:style>
      </p:cxnSp>
      <p:pic>
        <p:nvPicPr>
          <p:cNvPr id="7" name="Picture 6">
            <a:extLst>
              <a:ext uri="{FF2B5EF4-FFF2-40B4-BE49-F238E27FC236}">
                <a16:creationId xmlns:a16="http://schemas.microsoft.com/office/drawing/2014/main" id="{A2D8DF86-205A-E627-F1AE-DA6FE2DF60A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13226" y="6043484"/>
            <a:ext cx="1740555" cy="606309"/>
          </a:xfrm>
          <a:prstGeom prst="rect">
            <a:avLst/>
          </a:prstGeom>
        </p:spPr>
      </p:pic>
      <p:sp>
        <p:nvSpPr>
          <p:cNvPr id="8" name="TextBox 7">
            <a:extLst>
              <a:ext uri="{FF2B5EF4-FFF2-40B4-BE49-F238E27FC236}">
                <a16:creationId xmlns:a16="http://schemas.microsoft.com/office/drawing/2014/main" id="{B88B3A9B-A875-C173-5AF4-DEDCDB6D7A4E}"/>
              </a:ext>
            </a:extLst>
          </p:cNvPr>
          <p:cNvSpPr txBox="1">
            <a:spLocks/>
          </p:cNvSpPr>
          <p:nvPr/>
        </p:nvSpPr>
        <p:spPr>
          <a:xfrm>
            <a:off x="7709648" y="6209889"/>
            <a:ext cx="3969712" cy="400110"/>
          </a:xfrm>
          <a:prstGeom prst="rect">
            <a:avLst/>
          </a:prstGeom>
          <a:noFill/>
        </p:spPr>
        <p:txBody>
          <a:bodyPr wrap="square" rtlCol="0">
            <a:spAutoFit/>
          </a:bodyPr>
          <a:lstStyle/>
          <a:p>
            <a:pPr algn="r"/>
            <a:r>
              <a:rPr lang="en-US" sz="2000" dirty="0">
                <a:solidFill>
                  <a:schemeClr val="bg1"/>
                </a:solidFill>
                <a:latin typeface="Poppins" panose="00000500000000000000" pitchFamily="2" charset="0"/>
                <a:cs typeface="Poppins" panose="00000500000000000000" pitchFamily="2" charset="0"/>
              </a:rPr>
              <a:t>kitsappublichealth.org</a:t>
            </a:r>
          </a:p>
        </p:txBody>
      </p:sp>
      <p:sp>
        <p:nvSpPr>
          <p:cNvPr id="10" name="Title 1">
            <a:extLst>
              <a:ext uri="{FF2B5EF4-FFF2-40B4-BE49-F238E27FC236}">
                <a16:creationId xmlns:a16="http://schemas.microsoft.com/office/drawing/2014/main" id="{75BD511B-6FC5-2291-9387-348F18E7CF02}"/>
              </a:ext>
            </a:extLst>
          </p:cNvPr>
          <p:cNvSpPr txBox="1">
            <a:spLocks/>
          </p:cNvSpPr>
          <p:nvPr/>
        </p:nvSpPr>
        <p:spPr>
          <a:xfrm>
            <a:off x="469791" y="5123140"/>
            <a:ext cx="4900068" cy="71213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sz="4800" dirty="0">
                <a:solidFill>
                  <a:srgbClr val="FBF0D7"/>
                </a:solidFill>
                <a:latin typeface="Poppins" panose="00000500000000000000" pitchFamily="2" charset="0"/>
                <a:cs typeface="Poppins" panose="00000500000000000000" pitchFamily="2" charset="0"/>
              </a:rPr>
              <a:t>Welcome</a:t>
            </a:r>
          </a:p>
        </p:txBody>
      </p:sp>
      <p:pic>
        <p:nvPicPr>
          <p:cNvPr id="1026" name="Picture 2" descr="A black background with white text&#10;&#10;AI-generated content may be incorrect.">
            <a:extLst>
              <a:ext uri="{FF2B5EF4-FFF2-40B4-BE49-F238E27FC236}">
                <a16:creationId xmlns:a16="http://schemas.microsoft.com/office/drawing/2014/main" id="{F0206AED-AC32-2360-3FBD-683582919A3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58265" y="472797"/>
            <a:ext cx="9658350" cy="2524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8291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8986872-81B3-E948-0F81-68333CA8EA23}"/>
              </a:ext>
            </a:extLst>
          </p:cNvPr>
          <p:cNvSpPr>
            <a:spLocks noGrp="1" noRot="1" noMove="1" noResize="1" noEditPoints="1" noAdjustHandles="1" noChangeArrowheads="1" noChangeShapeType="1"/>
          </p:cNvSpPr>
          <p:nvPr/>
        </p:nvSpPr>
        <p:spPr>
          <a:xfrm>
            <a:off x="0" y="-1"/>
            <a:ext cx="12192000" cy="868673"/>
          </a:xfrm>
          <a:prstGeom prst="rect">
            <a:avLst/>
          </a:prstGeom>
          <a:solidFill>
            <a:srgbClr val="0049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AA49CA3C-E45A-EC17-F5B1-F15B077176B6}"/>
              </a:ext>
            </a:extLst>
          </p:cNvPr>
          <p:cNvCxnSpPr>
            <a:cxnSpLocks noGrp="1" noRot="1" noMove="1" noResize="1" noEditPoints="1" noAdjustHandles="1" noChangeArrowheads="1" noChangeShapeType="1"/>
          </p:cNvCxnSpPr>
          <p:nvPr/>
        </p:nvCxnSpPr>
        <p:spPr>
          <a:xfrm>
            <a:off x="0" y="5961888"/>
            <a:ext cx="12192000" cy="0"/>
          </a:xfrm>
          <a:prstGeom prst="line">
            <a:avLst/>
          </a:prstGeom>
          <a:ln w="38100">
            <a:solidFill>
              <a:srgbClr val="54B4B7"/>
            </a:solidFill>
          </a:ln>
        </p:spPr>
        <p:style>
          <a:lnRef idx="2">
            <a:schemeClr val="accent1"/>
          </a:lnRef>
          <a:fillRef idx="0">
            <a:schemeClr val="accent1"/>
          </a:fillRef>
          <a:effectRef idx="1">
            <a:schemeClr val="accent1"/>
          </a:effectRef>
          <a:fontRef idx="minor">
            <a:schemeClr val="tx1"/>
          </a:fontRef>
        </p:style>
      </p:cxnSp>
      <p:pic>
        <p:nvPicPr>
          <p:cNvPr id="7" name="Picture 6">
            <a:extLst>
              <a:ext uri="{FF2B5EF4-FFF2-40B4-BE49-F238E27FC236}">
                <a16:creationId xmlns:a16="http://schemas.microsoft.com/office/drawing/2014/main" id="{A2D8DF86-205A-E627-F1AE-DA6FE2DF60AC}"/>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p:blipFill>
        <p:spPr>
          <a:xfrm>
            <a:off x="9784657" y="99178"/>
            <a:ext cx="1740557" cy="606309"/>
          </a:xfrm>
          <a:prstGeom prst="rect">
            <a:avLst/>
          </a:prstGeom>
        </p:spPr>
      </p:pic>
      <p:sp>
        <p:nvSpPr>
          <p:cNvPr id="8" name="TextBox 7">
            <a:extLst>
              <a:ext uri="{FF2B5EF4-FFF2-40B4-BE49-F238E27FC236}">
                <a16:creationId xmlns:a16="http://schemas.microsoft.com/office/drawing/2014/main" id="{B88B3A9B-A875-C173-5AF4-DEDCDB6D7A4E}"/>
              </a:ext>
            </a:extLst>
          </p:cNvPr>
          <p:cNvSpPr txBox="1">
            <a:spLocks/>
          </p:cNvSpPr>
          <p:nvPr/>
        </p:nvSpPr>
        <p:spPr>
          <a:xfrm>
            <a:off x="7799294" y="6119871"/>
            <a:ext cx="3880065" cy="400110"/>
          </a:xfrm>
          <a:prstGeom prst="rect">
            <a:avLst/>
          </a:prstGeom>
          <a:noFill/>
        </p:spPr>
        <p:txBody>
          <a:bodyPr wrap="square" rtlCol="0">
            <a:spAutoFit/>
          </a:bodyPr>
          <a:lstStyle/>
          <a:p>
            <a:pPr algn="r"/>
            <a:r>
              <a:rPr lang="en-US" sz="2000" dirty="0">
                <a:solidFill>
                  <a:srgbClr val="004960"/>
                </a:solidFill>
                <a:latin typeface="Poppins" panose="00000500000000000000" pitchFamily="2" charset="0"/>
                <a:cs typeface="Poppins" panose="00000500000000000000" pitchFamily="2" charset="0"/>
              </a:rPr>
              <a:t>kitsappublichealth.org</a:t>
            </a:r>
          </a:p>
        </p:txBody>
      </p:sp>
      <p:sp>
        <p:nvSpPr>
          <p:cNvPr id="9" name="Title 1">
            <a:extLst>
              <a:ext uri="{FF2B5EF4-FFF2-40B4-BE49-F238E27FC236}">
                <a16:creationId xmlns:a16="http://schemas.microsoft.com/office/drawing/2014/main" id="{D9703F9E-AFAE-1080-5A11-76B5CCFC4E5B}"/>
              </a:ext>
            </a:extLst>
          </p:cNvPr>
          <p:cNvSpPr txBox="1">
            <a:spLocks/>
          </p:cNvSpPr>
          <p:nvPr/>
        </p:nvSpPr>
        <p:spPr>
          <a:xfrm>
            <a:off x="311767" y="64011"/>
            <a:ext cx="8431017" cy="804668"/>
          </a:xfrm>
          <a:prstGeom prst="rect">
            <a:avLst/>
          </a:prstGeom>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FBF0D7"/>
                </a:solidFill>
                <a:latin typeface="Poppins" panose="00000500000000000000" pitchFamily="2" charset="0"/>
                <a:cs typeface="Poppins" panose="00000500000000000000" pitchFamily="2" charset="0"/>
              </a:rPr>
              <a:t>Agenda </a:t>
            </a:r>
          </a:p>
        </p:txBody>
      </p:sp>
      <p:cxnSp>
        <p:nvCxnSpPr>
          <p:cNvPr id="4" name="Straight Connector 3">
            <a:extLst>
              <a:ext uri="{FF2B5EF4-FFF2-40B4-BE49-F238E27FC236}">
                <a16:creationId xmlns:a16="http://schemas.microsoft.com/office/drawing/2014/main" id="{0E479BDF-EC50-7FD7-13AA-D775C95F972A}"/>
              </a:ext>
            </a:extLst>
          </p:cNvPr>
          <p:cNvCxnSpPr>
            <a:cxnSpLocks noGrp="1" noRot="1" noMove="1" noResize="1" noEditPoints="1" noAdjustHandles="1" noChangeArrowheads="1" noChangeShapeType="1"/>
          </p:cNvCxnSpPr>
          <p:nvPr/>
        </p:nvCxnSpPr>
        <p:spPr>
          <a:xfrm>
            <a:off x="0" y="868676"/>
            <a:ext cx="12192000" cy="0"/>
          </a:xfrm>
          <a:prstGeom prst="line">
            <a:avLst/>
          </a:prstGeom>
          <a:ln w="38100">
            <a:solidFill>
              <a:srgbClr val="54B4B7"/>
            </a:solidFill>
          </a:ln>
        </p:spPr>
        <p:style>
          <a:lnRef idx="2">
            <a:schemeClr val="accent1"/>
          </a:lnRef>
          <a:fillRef idx="0">
            <a:schemeClr val="accent1"/>
          </a:fillRef>
          <a:effectRef idx="1">
            <a:schemeClr val="accent1"/>
          </a:effectRef>
          <a:fontRef idx="minor">
            <a:schemeClr val="tx1"/>
          </a:fontRef>
        </p:style>
      </p:cxnSp>
      <p:sp>
        <p:nvSpPr>
          <p:cNvPr id="11" name="Content Placeholder 2">
            <a:extLst>
              <a:ext uri="{FF2B5EF4-FFF2-40B4-BE49-F238E27FC236}">
                <a16:creationId xmlns:a16="http://schemas.microsoft.com/office/drawing/2014/main" id="{518C3D44-4FBB-14CA-BD31-A80C8D51383F}"/>
              </a:ext>
            </a:extLst>
          </p:cNvPr>
          <p:cNvSpPr>
            <a:spLocks noGrp="1"/>
          </p:cNvSpPr>
          <p:nvPr>
            <p:ph idx="1"/>
          </p:nvPr>
        </p:nvSpPr>
        <p:spPr>
          <a:xfrm>
            <a:off x="838200" y="1272210"/>
            <a:ext cx="10515600" cy="4332459"/>
          </a:xfrm>
        </p:spPr>
        <p:txBody>
          <a:bodyPr>
            <a:normAutofit/>
          </a:bodyPr>
          <a:lstStyle/>
          <a:p>
            <a:pPr marL="342900" marR="0" lvl="0" indent="-342900">
              <a:buFont typeface="+mj-lt"/>
              <a:buAutoNum type="arabicPeriod"/>
              <a:tabLst>
                <a:tab pos="457200" algn="l"/>
              </a:tabLst>
            </a:pPr>
            <a:r>
              <a:rPr lang="en-US" dirty="0">
                <a:effectLst/>
                <a:latin typeface="Aptos" panose="020B0004020202020204" pitchFamily="34" charset="0"/>
                <a:ea typeface="Aptos" panose="020B0004020202020204" pitchFamily="34" charset="0"/>
                <a:cs typeface="Times New Roman" panose="02020603050405020304" pitchFamily="18" charset="0"/>
              </a:rPr>
              <a:t>Welcome</a:t>
            </a:r>
            <a:r>
              <a:rPr lang="en-US" dirty="0">
                <a:latin typeface="Aptos" panose="020B0004020202020204" pitchFamily="34" charset="0"/>
                <a:ea typeface="Aptos" panose="020B0004020202020204" pitchFamily="34" charset="0"/>
                <a:cs typeface="Times New Roman" panose="02020603050405020304" pitchFamily="18" charset="0"/>
              </a:rPr>
              <a:t> and reminders</a:t>
            </a:r>
          </a:p>
          <a:p>
            <a:pPr marL="342900" marR="0" lvl="0" indent="-342900">
              <a:buFont typeface="+mj-lt"/>
              <a:buAutoNum type="arabicPeriod"/>
              <a:tabLst>
                <a:tab pos="457200" algn="l"/>
              </a:tabLst>
            </a:pPr>
            <a:r>
              <a:rPr lang="en-US" dirty="0">
                <a:latin typeface="Aptos" panose="020B0004020202020204" pitchFamily="34" charset="0"/>
                <a:ea typeface="Aptos" panose="020B0004020202020204" pitchFamily="34" charset="0"/>
                <a:cs typeface="Times New Roman" panose="02020603050405020304" pitchFamily="18" charset="0"/>
              </a:rPr>
              <a:t>Community Needs Assessment updates</a:t>
            </a:r>
          </a:p>
          <a:p>
            <a:pPr marL="342900" marR="0" lvl="0" indent="-342900">
              <a:buFont typeface="+mj-lt"/>
              <a:buAutoNum type="arabicPeriod"/>
              <a:tabLst>
                <a:tab pos="457200" algn="l"/>
              </a:tabLst>
            </a:pPr>
            <a:r>
              <a:rPr lang="en-US" dirty="0">
                <a:latin typeface="Aptos" panose="020B0004020202020204" pitchFamily="34" charset="0"/>
                <a:ea typeface="Aptos" panose="020B0004020202020204" pitchFamily="34" charset="0"/>
                <a:cs typeface="Times New Roman" panose="02020603050405020304" pitchFamily="18" charset="0"/>
              </a:rPr>
              <a:t>Community updates and share-out</a:t>
            </a:r>
          </a:p>
          <a:p>
            <a:pPr marL="342900" marR="0" lvl="0" indent="-342900">
              <a:buFont typeface="+mj-lt"/>
              <a:buAutoNum type="arabicPeriod"/>
              <a:tabLst>
                <a:tab pos="457200" algn="l"/>
              </a:tabLst>
            </a:pPr>
            <a:r>
              <a:rPr lang="en-US" dirty="0"/>
              <a:t>HEC updates</a:t>
            </a:r>
          </a:p>
          <a:p>
            <a:pPr marL="342900" marR="0" lvl="0" indent="-342900">
              <a:buFont typeface="+mj-lt"/>
              <a:buAutoNum type="arabicPeriod"/>
              <a:tabLst>
                <a:tab pos="457200" algn="l"/>
              </a:tabLst>
            </a:pPr>
            <a:r>
              <a:rPr lang="en-US" dirty="0"/>
              <a:t>Group feedback </a:t>
            </a:r>
          </a:p>
          <a:p>
            <a:pPr marL="342900" marR="0" lvl="0" indent="-342900">
              <a:buFont typeface="+mj-lt"/>
              <a:buAutoNum type="arabicPeriod"/>
              <a:tabLst>
                <a:tab pos="457200" algn="l"/>
              </a:tabLst>
            </a:pPr>
            <a:r>
              <a:rPr lang="en-US" dirty="0"/>
              <a:t>Closure</a:t>
            </a:r>
          </a:p>
        </p:txBody>
      </p:sp>
    </p:spTree>
    <p:extLst>
      <p:ext uri="{BB962C8B-B14F-4D97-AF65-F5344CB8AC3E}">
        <p14:creationId xmlns:p14="http://schemas.microsoft.com/office/powerpoint/2010/main" val="17108626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7294C8-9788-6090-4175-F656CCBB119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8D405C8-5284-7AAA-4B66-DABF7B78AC7F}"/>
              </a:ext>
            </a:extLst>
          </p:cNvPr>
          <p:cNvPicPr>
            <a:picLocks noChangeAspect="1"/>
          </p:cNvPicPr>
          <p:nvPr/>
        </p:nvPicPr>
        <p:blipFill>
          <a:blip r:embed="rId3">
            <a:extLst>
              <a:ext uri="{28A0092B-C50C-407E-A947-70E740481C1C}">
                <a14:useLocalDpi xmlns:a14="http://schemas.microsoft.com/office/drawing/2010/main" val="0"/>
              </a:ext>
            </a:extLst>
          </a:blip>
          <a:srcRect l="5556" r="5556"/>
          <a:stretch/>
        </p:blipFill>
        <p:spPr>
          <a:xfrm>
            <a:off x="0" y="0"/>
            <a:ext cx="12192000" cy="6858000"/>
          </a:xfrm>
          <a:prstGeom prst="rect">
            <a:avLst/>
          </a:prstGeom>
        </p:spPr>
      </p:pic>
      <p:sp>
        <p:nvSpPr>
          <p:cNvPr id="2" name="Rectangle 1">
            <a:extLst>
              <a:ext uri="{FF2B5EF4-FFF2-40B4-BE49-F238E27FC236}">
                <a16:creationId xmlns:a16="http://schemas.microsoft.com/office/drawing/2014/main" id="{D08EADE0-8B85-0135-DF3A-A99481714517}"/>
              </a:ext>
            </a:extLst>
          </p:cNvPr>
          <p:cNvSpPr>
            <a:spLocks noGrp="1" noRot="1" noMove="1" noResize="1" noEditPoints="1" noAdjustHandles="1" noChangeArrowheads="1" noChangeShapeType="1"/>
          </p:cNvSpPr>
          <p:nvPr/>
        </p:nvSpPr>
        <p:spPr>
          <a:xfrm>
            <a:off x="0" y="0"/>
            <a:ext cx="12192000" cy="6857999"/>
          </a:xfrm>
          <a:prstGeom prst="rect">
            <a:avLst/>
          </a:prstGeom>
          <a:solidFill>
            <a:srgbClr val="004960">
              <a:alpha val="86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 name="Straight Connector 4">
            <a:extLst>
              <a:ext uri="{FF2B5EF4-FFF2-40B4-BE49-F238E27FC236}">
                <a16:creationId xmlns:a16="http://schemas.microsoft.com/office/drawing/2014/main" id="{6E813309-AC05-E215-0434-A77DA1FE092B}"/>
              </a:ext>
            </a:extLst>
          </p:cNvPr>
          <p:cNvCxnSpPr>
            <a:cxnSpLocks noGrp="1" noRot="1" noMove="1" noResize="1" noEditPoints="1" noAdjustHandles="1" noChangeArrowheads="1" noChangeShapeType="1"/>
          </p:cNvCxnSpPr>
          <p:nvPr/>
        </p:nvCxnSpPr>
        <p:spPr>
          <a:xfrm>
            <a:off x="0" y="5961888"/>
            <a:ext cx="12192000" cy="0"/>
          </a:xfrm>
          <a:prstGeom prst="line">
            <a:avLst/>
          </a:prstGeom>
          <a:ln w="38100">
            <a:solidFill>
              <a:srgbClr val="54B4B7"/>
            </a:solidFill>
          </a:ln>
        </p:spPr>
        <p:style>
          <a:lnRef idx="2">
            <a:schemeClr val="accent1"/>
          </a:lnRef>
          <a:fillRef idx="0">
            <a:schemeClr val="accent1"/>
          </a:fillRef>
          <a:effectRef idx="1">
            <a:schemeClr val="accent1"/>
          </a:effectRef>
          <a:fontRef idx="minor">
            <a:schemeClr val="tx1"/>
          </a:fontRef>
        </p:style>
      </p:cxnSp>
      <p:pic>
        <p:nvPicPr>
          <p:cNvPr id="7" name="Picture 6">
            <a:extLst>
              <a:ext uri="{FF2B5EF4-FFF2-40B4-BE49-F238E27FC236}">
                <a16:creationId xmlns:a16="http://schemas.microsoft.com/office/drawing/2014/main" id="{673287BA-CCD3-4F63-4F2A-79276054BD77}"/>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a:stretch/>
        </p:blipFill>
        <p:spPr>
          <a:xfrm>
            <a:off x="613226" y="6043484"/>
            <a:ext cx="1740555" cy="606309"/>
          </a:xfrm>
          <a:prstGeom prst="rect">
            <a:avLst/>
          </a:prstGeom>
        </p:spPr>
      </p:pic>
      <p:sp>
        <p:nvSpPr>
          <p:cNvPr id="8" name="TextBox 7">
            <a:extLst>
              <a:ext uri="{FF2B5EF4-FFF2-40B4-BE49-F238E27FC236}">
                <a16:creationId xmlns:a16="http://schemas.microsoft.com/office/drawing/2014/main" id="{CF6DA478-AA78-4511-13AB-F33A7E542390}"/>
              </a:ext>
            </a:extLst>
          </p:cNvPr>
          <p:cNvSpPr txBox="1">
            <a:spLocks/>
          </p:cNvSpPr>
          <p:nvPr/>
        </p:nvSpPr>
        <p:spPr>
          <a:xfrm>
            <a:off x="7709648" y="6209889"/>
            <a:ext cx="3969712" cy="400110"/>
          </a:xfrm>
          <a:prstGeom prst="rect">
            <a:avLst/>
          </a:prstGeom>
          <a:noFill/>
        </p:spPr>
        <p:txBody>
          <a:bodyPr wrap="square" rtlCol="0">
            <a:spAutoFit/>
          </a:bodyPr>
          <a:lstStyle/>
          <a:p>
            <a:pPr algn="r"/>
            <a:r>
              <a:rPr lang="en-US" sz="2000" dirty="0">
                <a:solidFill>
                  <a:schemeClr val="bg1"/>
                </a:solidFill>
                <a:latin typeface="Poppins" panose="00000500000000000000" pitchFamily="2" charset="0"/>
                <a:cs typeface="Poppins" panose="00000500000000000000" pitchFamily="2" charset="0"/>
              </a:rPr>
              <a:t>kitsappublichealth.org</a:t>
            </a:r>
          </a:p>
        </p:txBody>
      </p:sp>
      <p:sp>
        <p:nvSpPr>
          <p:cNvPr id="10" name="Title 1">
            <a:extLst>
              <a:ext uri="{FF2B5EF4-FFF2-40B4-BE49-F238E27FC236}">
                <a16:creationId xmlns:a16="http://schemas.microsoft.com/office/drawing/2014/main" id="{932EB9AB-250B-4325-C02C-B55543FCB585}"/>
              </a:ext>
            </a:extLst>
          </p:cNvPr>
          <p:cNvSpPr txBox="1">
            <a:spLocks/>
          </p:cNvSpPr>
          <p:nvPr/>
        </p:nvSpPr>
        <p:spPr>
          <a:xfrm>
            <a:off x="460825" y="1308668"/>
            <a:ext cx="9189013" cy="71213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dirty="0">
                <a:solidFill>
                  <a:srgbClr val="FBF0D7"/>
                </a:solidFill>
                <a:latin typeface="Poppins" panose="00000500000000000000" pitchFamily="2" charset="0"/>
                <a:cs typeface="Poppins" panose="00000500000000000000" pitchFamily="2" charset="0"/>
              </a:rPr>
              <a:t>KPHD updates</a:t>
            </a:r>
          </a:p>
        </p:txBody>
      </p:sp>
      <p:sp>
        <p:nvSpPr>
          <p:cNvPr id="3" name="Title 1">
            <a:extLst>
              <a:ext uri="{FF2B5EF4-FFF2-40B4-BE49-F238E27FC236}">
                <a16:creationId xmlns:a16="http://schemas.microsoft.com/office/drawing/2014/main" id="{1418B686-21DB-8088-5E98-DC661B2236DC}"/>
              </a:ext>
            </a:extLst>
          </p:cNvPr>
          <p:cNvSpPr txBox="1">
            <a:spLocks/>
          </p:cNvSpPr>
          <p:nvPr/>
        </p:nvSpPr>
        <p:spPr>
          <a:xfrm>
            <a:off x="460825" y="2268806"/>
            <a:ext cx="10657890" cy="71213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sz="2800" i="1" dirty="0">
                <a:solidFill>
                  <a:schemeClr val="bg1"/>
                </a:solidFill>
                <a:latin typeface="Poppins" panose="00000500000000000000" pitchFamily="2" charset="0"/>
                <a:cs typeface="Poppins" panose="00000500000000000000" pitchFamily="2" charset="0"/>
              </a:rPr>
              <a:t>Take it away, Jessica!</a:t>
            </a:r>
          </a:p>
        </p:txBody>
      </p:sp>
    </p:spTree>
    <p:extLst>
      <p:ext uri="{BB962C8B-B14F-4D97-AF65-F5344CB8AC3E}">
        <p14:creationId xmlns:p14="http://schemas.microsoft.com/office/powerpoint/2010/main" val="3545364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4BC309-1B23-0053-039E-212D1F46F22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2E490ED-26A5-2EF6-2224-3FC5EF4685C4}"/>
              </a:ext>
            </a:extLst>
          </p:cNvPr>
          <p:cNvSpPr>
            <a:spLocks noGrp="1" noRot="1" noMove="1" noResize="1" noEditPoints="1" noAdjustHandles="1" noChangeArrowheads="1" noChangeShapeType="1"/>
          </p:cNvSpPr>
          <p:nvPr/>
        </p:nvSpPr>
        <p:spPr>
          <a:xfrm>
            <a:off x="0" y="-1"/>
            <a:ext cx="12192000" cy="868673"/>
          </a:xfrm>
          <a:prstGeom prst="rect">
            <a:avLst/>
          </a:prstGeom>
          <a:solidFill>
            <a:srgbClr val="0049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F7FC9D49-CAD8-AE4B-A479-086F2568FE62}"/>
              </a:ext>
            </a:extLst>
          </p:cNvPr>
          <p:cNvCxnSpPr>
            <a:cxnSpLocks noGrp="1" noRot="1" noMove="1" noResize="1" noEditPoints="1" noAdjustHandles="1" noChangeArrowheads="1" noChangeShapeType="1"/>
          </p:cNvCxnSpPr>
          <p:nvPr/>
        </p:nvCxnSpPr>
        <p:spPr>
          <a:xfrm>
            <a:off x="0" y="5961888"/>
            <a:ext cx="12192000" cy="0"/>
          </a:xfrm>
          <a:prstGeom prst="line">
            <a:avLst/>
          </a:prstGeom>
          <a:ln w="38100">
            <a:solidFill>
              <a:srgbClr val="54B4B7"/>
            </a:solidFill>
          </a:ln>
        </p:spPr>
        <p:style>
          <a:lnRef idx="2">
            <a:schemeClr val="accent1"/>
          </a:lnRef>
          <a:fillRef idx="0">
            <a:schemeClr val="accent1"/>
          </a:fillRef>
          <a:effectRef idx="1">
            <a:schemeClr val="accent1"/>
          </a:effectRef>
          <a:fontRef idx="minor">
            <a:schemeClr val="tx1"/>
          </a:fontRef>
        </p:style>
      </p:cxnSp>
      <p:pic>
        <p:nvPicPr>
          <p:cNvPr id="7" name="Picture 6">
            <a:extLst>
              <a:ext uri="{FF2B5EF4-FFF2-40B4-BE49-F238E27FC236}">
                <a16:creationId xmlns:a16="http://schemas.microsoft.com/office/drawing/2014/main" id="{DB38E1CB-EEDA-1F09-C782-A3CA14E6118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p:blipFill>
        <p:spPr>
          <a:xfrm>
            <a:off x="9784657" y="99178"/>
            <a:ext cx="1740557" cy="606309"/>
          </a:xfrm>
          <a:prstGeom prst="rect">
            <a:avLst/>
          </a:prstGeom>
        </p:spPr>
      </p:pic>
      <p:sp>
        <p:nvSpPr>
          <p:cNvPr id="8" name="TextBox 7">
            <a:extLst>
              <a:ext uri="{FF2B5EF4-FFF2-40B4-BE49-F238E27FC236}">
                <a16:creationId xmlns:a16="http://schemas.microsoft.com/office/drawing/2014/main" id="{17CEC282-895C-D4EB-FFEA-E11DC907E979}"/>
              </a:ext>
            </a:extLst>
          </p:cNvPr>
          <p:cNvSpPr txBox="1">
            <a:spLocks/>
          </p:cNvSpPr>
          <p:nvPr/>
        </p:nvSpPr>
        <p:spPr>
          <a:xfrm>
            <a:off x="7799294" y="6119871"/>
            <a:ext cx="3880065" cy="400110"/>
          </a:xfrm>
          <a:prstGeom prst="rect">
            <a:avLst/>
          </a:prstGeom>
          <a:noFill/>
        </p:spPr>
        <p:txBody>
          <a:bodyPr wrap="square" rtlCol="0">
            <a:spAutoFit/>
          </a:bodyPr>
          <a:lstStyle/>
          <a:p>
            <a:pPr algn="r"/>
            <a:r>
              <a:rPr lang="en-US" sz="2000" dirty="0">
                <a:solidFill>
                  <a:srgbClr val="004960"/>
                </a:solidFill>
                <a:latin typeface="Poppins" panose="00000500000000000000" pitchFamily="2" charset="0"/>
                <a:cs typeface="Poppins" panose="00000500000000000000" pitchFamily="2" charset="0"/>
              </a:rPr>
              <a:t>kitsappublichealth.org</a:t>
            </a:r>
          </a:p>
        </p:txBody>
      </p:sp>
      <p:sp>
        <p:nvSpPr>
          <p:cNvPr id="9" name="Title 1">
            <a:extLst>
              <a:ext uri="{FF2B5EF4-FFF2-40B4-BE49-F238E27FC236}">
                <a16:creationId xmlns:a16="http://schemas.microsoft.com/office/drawing/2014/main" id="{7270E091-94E8-024D-4317-8D57B329549B}"/>
              </a:ext>
            </a:extLst>
          </p:cNvPr>
          <p:cNvSpPr txBox="1">
            <a:spLocks/>
          </p:cNvSpPr>
          <p:nvPr/>
        </p:nvSpPr>
        <p:spPr>
          <a:xfrm>
            <a:off x="311767" y="64011"/>
            <a:ext cx="8431017" cy="804668"/>
          </a:xfrm>
          <a:prstGeom prst="rect">
            <a:avLst/>
          </a:prstGeom>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FBF0D7"/>
                </a:solidFill>
                <a:latin typeface="Poppins" panose="00000500000000000000" pitchFamily="2" charset="0"/>
                <a:cs typeface="Poppins" panose="00000500000000000000" pitchFamily="2" charset="0"/>
              </a:rPr>
              <a:t>KPHD updates</a:t>
            </a:r>
          </a:p>
        </p:txBody>
      </p:sp>
      <p:cxnSp>
        <p:nvCxnSpPr>
          <p:cNvPr id="4" name="Straight Connector 3">
            <a:extLst>
              <a:ext uri="{FF2B5EF4-FFF2-40B4-BE49-F238E27FC236}">
                <a16:creationId xmlns:a16="http://schemas.microsoft.com/office/drawing/2014/main" id="{B9C825CE-AB6B-B901-E961-40ABF6CEAB11}"/>
              </a:ext>
            </a:extLst>
          </p:cNvPr>
          <p:cNvCxnSpPr>
            <a:cxnSpLocks noGrp="1" noRot="1" noMove="1" noResize="1" noEditPoints="1" noAdjustHandles="1" noChangeArrowheads="1" noChangeShapeType="1"/>
          </p:cNvCxnSpPr>
          <p:nvPr/>
        </p:nvCxnSpPr>
        <p:spPr>
          <a:xfrm>
            <a:off x="0" y="868676"/>
            <a:ext cx="12192000" cy="0"/>
          </a:xfrm>
          <a:prstGeom prst="line">
            <a:avLst/>
          </a:prstGeom>
          <a:ln w="38100">
            <a:solidFill>
              <a:srgbClr val="54B4B7"/>
            </a:solidFill>
          </a:ln>
        </p:spPr>
        <p:style>
          <a:lnRef idx="2">
            <a:schemeClr val="accent1"/>
          </a:lnRef>
          <a:fillRef idx="0">
            <a:schemeClr val="accent1"/>
          </a:fillRef>
          <a:effectRef idx="1">
            <a:schemeClr val="accent1"/>
          </a:effectRef>
          <a:fontRef idx="minor">
            <a:schemeClr val="tx1"/>
          </a:fontRef>
        </p:style>
      </p:cxnSp>
      <p:sp>
        <p:nvSpPr>
          <p:cNvPr id="11" name="Content Placeholder 2">
            <a:extLst>
              <a:ext uri="{FF2B5EF4-FFF2-40B4-BE49-F238E27FC236}">
                <a16:creationId xmlns:a16="http://schemas.microsoft.com/office/drawing/2014/main" id="{8A475817-AE4E-C8BB-C639-84979D500D54}"/>
              </a:ext>
            </a:extLst>
          </p:cNvPr>
          <p:cNvSpPr>
            <a:spLocks noGrp="1"/>
          </p:cNvSpPr>
          <p:nvPr>
            <p:ph idx="1"/>
          </p:nvPr>
        </p:nvSpPr>
        <p:spPr>
          <a:xfrm>
            <a:off x="838200" y="1026654"/>
            <a:ext cx="10515600" cy="4378983"/>
          </a:xfrm>
        </p:spPr>
        <p:txBody>
          <a:bodyPr>
            <a:normAutofit/>
          </a:bodyPr>
          <a:lstStyle/>
          <a:p>
            <a:r>
              <a:rPr lang="en-US" dirty="0"/>
              <a:t>July Kitsap Public Health Board meeting updates:</a:t>
            </a:r>
          </a:p>
          <a:p>
            <a:pPr lvl="1"/>
            <a:r>
              <a:rPr lang="en-US" dirty="0"/>
              <a:t>Kratom</a:t>
            </a:r>
          </a:p>
          <a:p>
            <a:pPr lvl="1"/>
            <a:r>
              <a:rPr lang="en-US" dirty="0"/>
              <a:t>Ebola</a:t>
            </a:r>
          </a:p>
          <a:p>
            <a:pPr lvl="1"/>
            <a:r>
              <a:rPr lang="en-US" dirty="0"/>
              <a:t>Paralytic Shellfish Poisoning</a:t>
            </a:r>
          </a:p>
          <a:p>
            <a:pPr lvl="1"/>
            <a:r>
              <a:rPr lang="en-US" dirty="0"/>
              <a:t>KPHD measles videos in Mam and Spanish (stopmeasles.org) </a:t>
            </a:r>
          </a:p>
          <a:p>
            <a:pPr lvl="1"/>
            <a:r>
              <a:rPr lang="en-US" dirty="0"/>
              <a:t>PCHS update</a:t>
            </a:r>
          </a:p>
          <a:p>
            <a:r>
              <a:rPr lang="en-US" dirty="0"/>
              <a:t>KPHD 2027 Budget</a:t>
            </a:r>
          </a:p>
          <a:p>
            <a:pPr lvl="1"/>
            <a:r>
              <a:rPr lang="en-US" dirty="0"/>
              <a:t>Initial budget to be presented to KPH Board at November meeting</a:t>
            </a:r>
          </a:p>
          <a:p>
            <a:pPr lvl="1"/>
            <a:r>
              <a:rPr lang="en-US" dirty="0"/>
              <a:t>Final budget to be presented to KPH Board at December meeting</a:t>
            </a:r>
          </a:p>
        </p:txBody>
      </p:sp>
    </p:spTree>
    <p:extLst>
      <p:ext uri="{BB962C8B-B14F-4D97-AF65-F5344CB8AC3E}">
        <p14:creationId xmlns:p14="http://schemas.microsoft.com/office/powerpoint/2010/main" val="20315916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3E2CE-1FB2-F440-848C-FE72B27CBB9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1D99395-2D90-4FCF-E736-B0529C4D9362}"/>
              </a:ext>
            </a:extLst>
          </p:cNvPr>
          <p:cNvSpPr>
            <a:spLocks noGrp="1" noRot="1" noMove="1" noResize="1" noEditPoints="1" noAdjustHandles="1" noChangeArrowheads="1" noChangeShapeType="1"/>
          </p:cNvSpPr>
          <p:nvPr/>
        </p:nvSpPr>
        <p:spPr>
          <a:xfrm>
            <a:off x="0" y="-1"/>
            <a:ext cx="12192000" cy="868673"/>
          </a:xfrm>
          <a:prstGeom prst="rect">
            <a:avLst/>
          </a:prstGeom>
          <a:solidFill>
            <a:srgbClr val="0049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DA235273-6EB4-60B8-02D5-7CCA7A740AFE}"/>
              </a:ext>
            </a:extLst>
          </p:cNvPr>
          <p:cNvCxnSpPr>
            <a:cxnSpLocks noGrp="1" noRot="1" noMove="1" noResize="1" noEditPoints="1" noAdjustHandles="1" noChangeArrowheads="1" noChangeShapeType="1"/>
          </p:cNvCxnSpPr>
          <p:nvPr/>
        </p:nvCxnSpPr>
        <p:spPr>
          <a:xfrm>
            <a:off x="0" y="5961888"/>
            <a:ext cx="12192000" cy="0"/>
          </a:xfrm>
          <a:prstGeom prst="line">
            <a:avLst/>
          </a:prstGeom>
          <a:ln w="38100">
            <a:solidFill>
              <a:srgbClr val="54B4B7"/>
            </a:solidFill>
          </a:ln>
        </p:spPr>
        <p:style>
          <a:lnRef idx="2">
            <a:schemeClr val="accent1"/>
          </a:lnRef>
          <a:fillRef idx="0">
            <a:schemeClr val="accent1"/>
          </a:fillRef>
          <a:effectRef idx="1">
            <a:schemeClr val="accent1"/>
          </a:effectRef>
          <a:fontRef idx="minor">
            <a:schemeClr val="tx1"/>
          </a:fontRef>
        </p:style>
      </p:cxnSp>
      <p:pic>
        <p:nvPicPr>
          <p:cNvPr id="7" name="Picture 6">
            <a:extLst>
              <a:ext uri="{FF2B5EF4-FFF2-40B4-BE49-F238E27FC236}">
                <a16:creationId xmlns:a16="http://schemas.microsoft.com/office/drawing/2014/main" id="{2404F549-930A-46F8-1B53-03428A0EF419}"/>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p:blipFill>
        <p:spPr>
          <a:xfrm>
            <a:off x="9784657" y="99178"/>
            <a:ext cx="1740557" cy="606309"/>
          </a:xfrm>
          <a:prstGeom prst="rect">
            <a:avLst/>
          </a:prstGeom>
        </p:spPr>
      </p:pic>
      <p:sp>
        <p:nvSpPr>
          <p:cNvPr id="8" name="TextBox 7">
            <a:extLst>
              <a:ext uri="{FF2B5EF4-FFF2-40B4-BE49-F238E27FC236}">
                <a16:creationId xmlns:a16="http://schemas.microsoft.com/office/drawing/2014/main" id="{CDAB322B-1EBA-37BF-6320-B3D0D1F45294}"/>
              </a:ext>
            </a:extLst>
          </p:cNvPr>
          <p:cNvSpPr txBox="1">
            <a:spLocks/>
          </p:cNvSpPr>
          <p:nvPr/>
        </p:nvSpPr>
        <p:spPr>
          <a:xfrm>
            <a:off x="7799294" y="6119871"/>
            <a:ext cx="3880065" cy="400110"/>
          </a:xfrm>
          <a:prstGeom prst="rect">
            <a:avLst/>
          </a:prstGeom>
          <a:noFill/>
        </p:spPr>
        <p:txBody>
          <a:bodyPr wrap="square" rtlCol="0">
            <a:spAutoFit/>
          </a:bodyPr>
          <a:lstStyle/>
          <a:p>
            <a:pPr algn="r"/>
            <a:r>
              <a:rPr lang="en-US" sz="2000" dirty="0">
                <a:solidFill>
                  <a:srgbClr val="004960"/>
                </a:solidFill>
                <a:latin typeface="Poppins" panose="00000500000000000000" pitchFamily="2" charset="0"/>
                <a:cs typeface="Poppins" panose="00000500000000000000" pitchFamily="2" charset="0"/>
              </a:rPr>
              <a:t>kitsappublichealth.org</a:t>
            </a:r>
          </a:p>
        </p:txBody>
      </p:sp>
      <p:sp>
        <p:nvSpPr>
          <p:cNvPr id="9" name="Title 1">
            <a:extLst>
              <a:ext uri="{FF2B5EF4-FFF2-40B4-BE49-F238E27FC236}">
                <a16:creationId xmlns:a16="http://schemas.microsoft.com/office/drawing/2014/main" id="{3E2BA865-79D4-F4C1-ADB6-B75DAC89D990}"/>
              </a:ext>
            </a:extLst>
          </p:cNvPr>
          <p:cNvSpPr txBox="1">
            <a:spLocks/>
          </p:cNvSpPr>
          <p:nvPr/>
        </p:nvSpPr>
        <p:spPr>
          <a:xfrm>
            <a:off x="311767" y="64011"/>
            <a:ext cx="8431017" cy="804668"/>
          </a:xfrm>
          <a:prstGeom prst="rect">
            <a:avLst/>
          </a:prstGeom>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FBF0D7"/>
                </a:solidFill>
                <a:latin typeface="Poppins" panose="00000500000000000000" pitchFamily="2" charset="0"/>
                <a:cs typeface="Poppins" panose="00000500000000000000" pitchFamily="2" charset="0"/>
              </a:rPr>
              <a:t>KPHD updates</a:t>
            </a:r>
          </a:p>
        </p:txBody>
      </p:sp>
      <p:cxnSp>
        <p:nvCxnSpPr>
          <p:cNvPr id="4" name="Straight Connector 3">
            <a:extLst>
              <a:ext uri="{FF2B5EF4-FFF2-40B4-BE49-F238E27FC236}">
                <a16:creationId xmlns:a16="http://schemas.microsoft.com/office/drawing/2014/main" id="{856507FF-32AC-5D02-B6A0-484DD471EBD7}"/>
              </a:ext>
            </a:extLst>
          </p:cNvPr>
          <p:cNvCxnSpPr>
            <a:cxnSpLocks noGrp="1" noRot="1" noMove="1" noResize="1" noEditPoints="1" noAdjustHandles="1" noChangeArrowheads="1" noChangeShapeType="1"/>
          </p:cNvCxnSpPr>
          <p:nvPr/>
        </p:nvCxnSpPr>
        <p:spPr>
          <a:xfrm>
            <a:off x="0" y="868676"/>
            <a:ext cx="12192000" cy="0"/>
          </a:xfrm>
          <a:prstGeom prst="line">
            <a:avLst/>
          </a:prstGeom>
          <a:ln w="38100">
            <a:solidFill>
              <a:srgbClr val="54B4B7"/>
            </a:solidFill>
          </a:ln>
        </p:spPr>
        <p:style>
          <a:lnRef idx="2">
            <a:schemeClr val="accent1"/>
          </a:lnRef>
          <a:fillRef idx="0">
            <a:schemeClr val="accent1"/>
          </a:fillRef>
          <a:effectRef idx="1">
            <a:schemeClr val="accent1"/>
          </a:effectRef>
          <a:fontRef idx="minor">
            <a:schemeClr val="tx1"/>
          </a:fontRef>
        </p:style>
      </p:cxnSp>
      <p:sp>
        <p:nvSpPr>
          <p:cNvPr id="11" name="Content Placeholder 2">
            <a:extLst>
              <a:ext uri="{FF2B5EF4-FFF2-40B4-BE49-F238E27FC236}">
                <a16:creationId xmlns:a16="http://schemas.microsoft.com/office/drawing/2014/main" id="{A5C95862-F94E-9AD9-22F4-12BCF88DC6E0}"/>
              </a:ext>
            </a:extLst>
          </p:cNvPr>
          <p:cNvSpPr>
            <a:spLocks noGrp="1"/>
          </p:cNvSpPr>
          <p:nvPr>
            <p:ph idx="1"/>
          </p:nvPr>
        </p:nvSpPr>
        <p:spPr>
          <a:xfrm>
            <a:off x="838200" y="1026654"/>
            <a:ext cx="10515600" cy="4378983"/>
          </a:xfrm>
        </p:spPr>
        <p:txBody>
          <a:bodyPr>
            <a:normAutofit/>
          </a:bodyPr>
          <a:lstStyle/>
          <a:p>
            <a:r>
              <a:rPr lang="en-US" dirty="0"/>
              <a:t>Monthly Health Officer update email newsletter</a:t>
            </a:r>
          </a:p>
          <a:p>
            <a:r>
              <a:rPr lang="en-US" dirty="0"/>
              <a:t>Partnering with KCR on Community Needs Assessment</a:t>
            </a:r>
          </a:p>
          <a:p>
            <a:r>
              <a:rPr lang="en-US" dirty="0"/>
              <a:t>Bats</a:t>
            </a:r>
          </a:p>
        </p:txBody>
      </p:sp>
    </p:spTree>
    <p:extLst>
      <p:ext uri="{BB962C8B-B14F-4D97-AF65-F5344CB8AC3E}">
        <p14:creationId xmlns:p14="http://schemas.microsoft.com/office/powerpoint/2010/main" val="10807106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erial view of a city and a body of water&#10;&#10;Description automatically generated">
            <a:extLst>
              <a:ext uri="{FF2B5EF4-FFF2-40B4-BE49-F238E27FC236}">
                <a16:creationId xmlns:a16="http://schemas.microsoft.com/office/drawing/2014/main" id="{0399584A-65B4-4DBB-C75F-A74CCFC7CF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4991" y="0"/>
            <a:ext cx="8827009" cy="6857046"/>
          </a:xfrm>
          <a:prstGeom prst="rect">
            <a:avLst/>
          </a:prstGeom>
        </p:spPr>
      </p:pic>
      <p:sp>
        <p:nvSpPr>
          <p:cNvPr id="5" name="Rectangle 4">
            <a:extLst>
              <a:ext uri="{FF2B5EF4-FFF2-40B4-BE49-F238E27FC236}">
                <a16:creationId xmlns:a16="http://schemas.microsoft.com/office/drawing/2014/main" id="{8EDFCFD0-DC02-5FA6-636B-BB1E20F4DEF4}"/>
              </a:ext>
            </a:extLst>
          </p:cNvPr>
          <p:cNvSpPr>
            <a:spLocks noGrp="1" noRot="1" noMove="1" noResize="1" noEditPoints="1" noAdjustHandles="1" noChangeArrowheads="1" noChangeShapeType="1"/>
          </p:cNvSpPr>
          <p:nvPr/>
        </p:nvSpPr>
        <p:spPr>
          <a:xfrm>
            <a:off x="0" y="0"/>
            <a:ext cx="3364992" cy="6858000"/>
          </a:xfrm>
          <a:prstGeom prst="rect">
            <a:avLst/>
          </a:prstGeom>
          <a:solidFill>
            <a:srgbClr val="0049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9DDF133D-266B-759A-C040-3A643CA28DB1}"/>
              </a:ext>
            </a:extLst>
          </p:cNvPr>
          <p:cNvCxnSpPr>
            <a:cxnSpLocks noGrp="1" noRot="1" noMove="1" noResize="1" noEditPoints="1" noAdjustHandles="1" noChangeArrowheads="1" noChangeShapeType="1"/>
          </p:cNvCxnSpPr>
          <p:nvPr/>
        </p:nvCxnSpPr>
        <p:spPr>
          <a:xfrm>
            <a:off x="0" y="5961888"/>
            <a:ext cx="12192000" cy="0"/>
          </a:xfrm>
          <a:prstGeom prst="line">
            <a:avLst/>
          </a:prstGeom>
          <a:ln w="38100">
            <a:solidFill>
              <a:srgbClr val="54B4B7"/>
            </a:solidFill>
          </a:ln>
        </p:spPr>
        <p:style>
          <a:lnRef idx="2">
            <a:schemeClr val="accent1"/>
          </a:lnRef>
          <a:fillRef idx="0">
            <a:schemeClr val="accent1"/>
          </a:fillRef>
          <a:effectRef idx="1">
            <a:schemeClr val="accent1"/>
          </a:effectRef>
          <a:fontRef idx="minor">
            <a:schemeClr val="tx1"/>
          </a:fontRef>
        </p:style>
      </p:cxnSp>
      <p:pic>
        <p:nvPicPr>
          <p:cNvPr id="7" name="Picture 6">
            <a:extLst>
              <a:ext uri="{FF2B5EF4-FFF2-40B4-BE49-F238E27FC236}">
                <a16:creationId xmlns:a16="http://schemas.microsoft.com/office/drawing/2014/main" id="{20C312E1-952F-88CE-4EF7-293D6FD62AFB}"/>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a:stretch/>
        </p:blipFill>
        <p:spPr>
          <a:xfrm>
            <a:off x="274897" y="6106789"/>
            <a:ext cx="1740557" cy="606309"/>
          </a:xfrm>
          <a:prstGeom prst="rect">
            <a:avLst/>
          </a:prstGeom>
        </p:spPr>
      </p:pic>
      <p:sp>
        <p:nvSpPr>
          <p:cNvPr id="8" name="TextBox 7">
            <a:extLst>
              <a:ext uri="{FF2B5EF4-FFF2-40B4-BE49-F238E27FC236}">
                <a16:creationId xmlns:a16="http://schemas.microsoft.com/office/drawing/2014/main" id="{40FA6B14-5C52-F96B-3994-D7C224EF5AE0}"/>
              </a:ext>
            </a:extLst>
          </p:cNvPr>
          <p:cNvSpPr txBox="1">
            <a:spLocks noGrp="1" noRot="1" noMove="1" noResize="1" noEditPoints="1" noAdjustHandles="1" noChangeArrowheads="1" noChangeShapeType="1"/>
          </p:cNvSpPr>
          <p:nvPr/>
        </p:nvSpPr>
        <p:spPr>
          <a:xfrm>
            <a:off x="8845214" y="6215405"/>
            <a:ext cx="3171825" cy="400110"/>
          </a:xfrm>
          <a:prstGeom prst="rect">
            <a:avLst/>
          </a:prstGeom>
          <a:noFill/>
        </p:spPr>
        <p:txBody>
          <a:bodyPr wrap="square" rtlCol="0">
            <a:spAutoFit/>
          </a:bodyPr>
          <a:lstStyle/>
          <a:p>
            <a:pPr algn="r"/>
            <a:r>
              <a:rPr lang="en-US" sz="2000" dirty="0">
                <a:solidFill>
                  <a:schemeClr val="bg1"/>
                </a:solidFill>
                <a:latin typeface="Poppins" panose="00000500000000000000" pitchFamily="2" charset="0"/>
                <a:cs typeface="Poppins" panose="00000500000000000000" pitchFamily="2" charset="0"/>
              </a:rPr>
              <a:t>kitsappublichealth.org</a:t>
            </a:r>
          </a:p>
        </p:txBody>
      </p:sp>
      <p:sp>
        <p:nvSpPr>
          <p:cNvPr id="9" name="Title 1">
            <a:extLst>
              <a:ext uri="{FF2B5EF4-FFF2-40B4-BE49-F238E27FC236}">
                <a16:creationId xmlns:a16="http://schemas.microsoft.com/office/drawing/2014/main" id="{A6A6E30F-5940-FC71-74D9-1190D7129664}"/>
              </a:ext>
            </a:extLst>
          </p:cNvPr>
          <p:cNvSpPr txBox="1">
            <a:spLocks/>
          </p:cNvSpPr>
          <p:nvPr/>
        </p:nvSpPr>
        <p:spPr>
          <a:xfrm>
            <a:off x="128593" y="163447"/>
            <a:ext cx="3236398" cy="146532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sz="3400" dirty="0">
                <a:solidFill>
                  <a:srgbClr val="FBF0D7"/>
                </a:solidFill>
                <a:latin typeface="Poppins" panose="00000500000000000000" pitchFamily="2" charset="0"/>
                <a:cs typeface="Poppins" panose="00000500000000000000" pitchFamily="2" charset="0"/>
              </a:rPr>
              <a:t>Health Equity Collaborative</a:t>
            </a:r>
          </a:p>
        </p:txBody>
      </p:sp>
      <p:cxnSp>
        <p:nvCxnSpPr>
          <p:cNvPr id="10" name="Straight Connector 9">
            <a:extLst>
              <a:ext uri="{FF2B5EF4-FFF2-40B4-BE49-F238E27FC236}">
                <a16:creationId xmlns:a16="http://schemas.microsoft.com/office/drawing/2014/main" id="{11939A15-E6AE-123D-9346-2089E6E53702}"/>
              </a:ext>
            </a:extLst>
          </p:cNvPr>
          <p:cNvCxnSpPr>
            <a:cxnSpLocks/>
          </p:cNvCxnSpPr>
          <p:nvPr/>
        </p:nvCxnSpPr>
        <p:spPr>
          <a:xfrm>
            <a:off x="198120" y="1478280"/>
            <a:ext cx="2901696" cy="0"/>
          </a:xfrm>
          <a:prstGeom prst="line">
            <a:avLst/>
          </a:prstGeom>
          <a:ln w="38100">
            <a:solidFill>
              <a:srgbClr val="54B4B7"/>
            </a:solidFill>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A32755FD-6BCB-75EB-2902-9310CF51CF2B}"/>
              </a:ext>
            </a:extLst>
          </p:cNvPr>
          <p:cNvSpPr txBox="1"/>
          <p:nvPr/>
        </p:nvSpPr>
        <p:spPr>
          <a:xfrm>
            <a:off x="174961" y="4023323"/>
            <a:ext cx="4535584" cy="1846659"/>
          </a:xfrm>
          <a:prstGeom prst="rect">
            <a:avLst/>
          </a:prstGeom>
          <a:solidFill>
            <a:schemeClr val="accent1">
              <a:lumMod val="75000"/>
            </a:schemeClr>
          </a:solidFill>
        </p:spPr>
        <p:txBody>
          <a:bodyPr wrap="square" rtlCol="0">
            <a:spAutoFit/>
          </a:bodyPr>
          <a:lstStyle/>
          <a:p>
            <a:pPr>
              <a:spcAft>
                <a:spcPts val="1200"/>
              </a:spcAft>
            </a:pPr>
            <a:r>
              <a:rPr lang="en-US" dirty="0">
                <a:solidFill>
                  <a:srgbClr val="FBF0D7"/>
                </a:solidFill>
                <a:latin typeface="Poppins" panose="00000500000000000000" pitchFamily="2" charset="0"/>
                <a:cs typeface="Poppins" panose="00000500000000000000" pitchFamily="2" charset="0"/>
              </a:rPr>
              <a:t>OUR MISSION</a:t>
            </a:r>
          </a:p>
          <a:p>
            <a:pPr>
              <a:spcAft>
                <a:spcPts val="1200"/>
              </a:spcAft>
            </a:pPr>
            <a:r>
              <a:rPr lang="en-US" sz="1400" dirty="0">
                <a:solidFill>
                  <a:schemeClr val="bg1"/>
                </a:solidFill>
                <a:latin typeface="Poppins" panose="00000500000000000000" pitchFamily="2" charset="0"/>
                <a:cs typeface="Poppins" panose="00000500000000000000" pitchFamily="2" charset="0"/>
              </a:rPr>
              <a:t>The Kitsap Health Equity Collaborative convenes to identify and implement shared solutions and collective actions, promote pro-equity policies, and amplify the voices of communities most affected by systemic inequities, including </a:t>
            </a:r>
            <a:r>
              <a:rPr lang="en-US" sz="1600" dirty="0">
                <a:solidFill>
                  <a:schemeClr val="bg1"/>
                </a:solidFill>
                <a:latin typeface="Poppins" panose="00000500000000000000" pitchFamily="2" charset="0"/>
                <a:cs typeface="Poppins" panose="00000500000000000000" pitchFamily="2" charset="0"/>
              </a:rPr>
              <a:t>racism. </a:t>
            </a:r>
          </a:p>
        </p:txBody>
      </p:sp>
      <p:sp>
        <p:nvSpPr>
          <p:cNvPr id="14" name="TextBox 13">
            <a:extLst>
              <a:ext uri="{FF2B5EF4-FFF2-40B4-BE49-F238E27FC236}">
                <a16:creationId xmlns:a16="http://schemas.microsoft.com/office/drawing/2014/main" id="{D217133A-9B52-23F2-E634-C8FD1698EFF9}"/>
              </a:ext>
            </a:extLst>
          </p:cNvPr>
          <p:cNvSpPr txBox="1"/>
          <p:nvPr/>
        </p:nvSpPr>
        <p:spPr>
          <a:xfrm>
            <a:off x="198120" y="1702664"/>
            <a:ext cx="4235335" cy="1600438"/>
          </a:xfrm>
          <a:prstGeom prst="rect">
            <a:avLst/>
          </a:prstGeom>
          <a:solidFill>
            <a:schemeClr val="accent1">
              <a:lumMod val="75000"/>
            </a:schemeClr>
          </a:solidFill>
        </p:spPr>
        <p:txBody>
          <a:bodyPr wrap="square" rtlCol="0">
            <a:spAutoFit/>
          </a:bodyPr>
          <a:lstStyle/>
          <a:p>
            <a:pPr>
              <a:spcAft>
                <a:spcPts val="1200"/>
              </a:spcAft>
            </a:pPr>
            <a:r>
              <a:rPr lang="en-US" dirty="0">
                <a:solidFill>
                  <a:srgbClr val="FBF0D7"/>
                </a:solidFill>
                <a:latin typeface="Poppins" panose="00000500000000000000" pitchFamily="2" charset="0"/>
                <a:cs typeface="Poppins" panose="00000500000000000000" pitchFamily="2" charset="0"/>
              </a:rPr>
              <a:t>OUR VISION</a:t>
            </a:r>
          </a:p>
          <a:p>
            <a:pPr>
              <a:spcAft>
                <a:spcPts val="1200"/>
              </a:spcAft>
            </a:pPr>
            <a:r>
              <a:rPr lang="en-US" sz="1400" dirty="0">
                <a:solidFill>
                  <a:schemeClr val="bg1"/>
                </a:solidFill>
                <a:latin typeface="Poppins" panose="00000500000000000000" pitchFamily="2" charset="0"/>
                <a:cs typeface="Poppins" panose="00000500000000000000" pitchFamily="2" charset="0"/>
              </a:rPr>
              <a:t>Everyone in Kitsap County can achieve their optimal health and safety, and no one is disadvantaged in achieving these outcomes because of systemic inequities or systems of oppression, including racism.</a:t>
            </a:r>
          </a:p>
        </p:txBody>
      </p:sp>
    </p:spTree>
    <p:extLst>
      <p:ext uri="{BB962C8B-B14F-4D97-AF65-F5344CB8AC3E}">
        <p14:creationId xmlns:p14="http://schemas.microsoft.com/office/powerpoint/2010/main" val="40375175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E4D95F9-3367-5746-3FD4-73298C6F80B6}"/>
              </a:ext>
            </a:extLst>
          </p:cNvPr>
          <p:cNvPicPr>
            <a:picLocks noChangeAspect="1"/>
          </p:cNvPicPr>
          <p:nvPr/>
        </p:nvPicPr>
        <p:blipFill>
          <a:blip r:embed="rId3">
            <a:extLst>
              <a:ext uri="{28A0092B-C50C-407E-A947-70E740481C1C}">
                <a14:useLocalDpi xmlns:a14="http://schemas.microsoft.com/office/drawing/2010/main" val="0"/>
              </a:ext>
            </a:extLst>
          </a:blip>
          <a:srcRect l="5556" r="5556"/>
          <a:stretch/>
        </p:blipFill>
        <p:spPr>
          <a:xfrm>
            <a:off x="0" y="0"/>
            <a:ext cx="12192000" cy="6858000"/>
          </a:xfrm>
          <a:prstGeom prst="rect">
            <a:avLst/>
          </a:prstGeom>
        </p:spPr>
      </p:pic>
      <p:sp>
        <p:nvSpPr>
          <p:cNvPr id="2" name="Rectangle 1">
            <a:extLst>
              <a:ext uri="{FF2B5EF4-FFF2-40B4-BE49-F238E27FC236}">
                <a16:creationId xmlns:a16="http://schemas.microsoft.com/office/drawing/2014/main" id="{9C03E586-8E74-EFC2-D2D5-4DEAB2180CC4}"/>
              </a:ext>
            </a:extLst>
          </p:cNvPr>
          <p:cNvSpPr>
            <a:spLocks noGrp="1" noRot="1" noMove="1" noResize="1" noEditPoints="1" noAdjustHandles="1" noChangeArrowheads="1" noChangeShapeType="1"/>
          </p:cNvSpPr>
          <p:nvPr/>
        </p:nvSpPr>
        <p:spPr>
          <a:xfrm>
            <a:off x="0" y="0"/>
            <a:ext cx="12192000" cy="6857999"/>
          </a:xfrm>
          <a:prstGeom prst="rect">
            <a:avLst/>
          </a:prstGeom>
          <a:solidFill>
            <a:srgbClr val="004960">
              <a:alpha val="86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 name="Straight Connector 4">
            <a:extLst>
              <a:ext uri="{FF2B5EF4-FFF2-40B4-BE49-F238E27FC236}">
                <a16:creationId xmlns:a16="http://schemas.microsoft.com/office/drawing/2014/main" id="{AA49CA3C-E45A-EC17-F5B1-F15B077176B6}"/>
              </a:ext>
            </a:extLst>
          </p:cNvPr>
          <p:cNvCxnSpPr>
            <a:cxnSpLocks noGrp="1" noRot="1" noMove="1" noResize="1" noEditPoints="1" noAdjustHandles="1" noChangeArrowheads="1" noChangeShapeType="1"/>
          </p:cNvCxnSpPr>
          <p:nvPr/>
        </p:nvCxnSpPr>
        <p:spPr>
          <a:xfrm>
            <a:off x="0" y="5961888"/>
            <a:ext cx="12192000" cy="0"/>
          </a:xfrm>
          <a:prstGeom prst="line">
            <a:avLst/>
          </a:prstGeom>
          <a:ln w="38100">
            <a:solidFill>
              <a:srgbClr val="54B4B7"/>
            </a:solidFill>
          </a:ln>
        </p:spPr>
        <p:style>
          <a:lnRef idx="2">
            <a:schemeClr val="accent1"/>
          </a:lnRef>
          <a:fillRef idx="0">
            <a:schemeClr val="accent1"/>
          </a:fillRef>
          <a:effectRef idx="1">
            <a:schemeClr val="accent1"/>
          </a:effectRef>
          <a:fontRef idx="minor">
            <a:schemeClr val="tx1"/>
          </a:fontRef>
        </p:style>
      </p:cxnSp>
      <p:pic>
        <p:nvPicPr>
          <p:cNvPr id="7" name="Picture 6">
            <a:extLst>
              <a:ext uri="{FF2B5EF4-FFF2-40B4-BE49-F238E27FC236}">
                <a16:creationId xmlns:a16="http://schemas.microsoft.com/office/drawing/2014/main" id="{A2D8DF86-205A-E627-F1AE-DA6FE2DF60AC}"/>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a:stretch/>
        </p:blipFill>
        <p:spPr>
          <a:xfrm>
            <a:off x="613226" y="6043484"/>
            <a:ext cx="1740555" cy="606309"/>
          </a:xfrm>
          <a:prstGeom prst="rect">
            <a:avLst/>
          </a:prstGeom>
        </p:spPr>
      </p:pic>
      <p:sp>
        <p:nvSpPr>
          <p:cNvPr id="8" name="TextBox 7">
            <a:extLst>
              <a:ext uri="{FF2B5EF4-FFF2-40B4-BE49-F238E27FC236}">
                <a16:creationId xmlns:a16="http://schemas.microsoft.com/office/drawing/2014/main" id="{B88B3A9B-A875-C173-5AF4-DEDCDB6D7A4E}"/>
              </a:ext>
            </a:extLst>
          </p:cNvPr>
          <p:cNvSpPr txBox="1">
            <a:spLocks/>
          </p:cNvSpPr>
          <p:nvPr/>
        </p:nvSpPr>
        <p:spPr>
          <a:xfrm>
            <a:off x="7709648" y="6209889"/>
            <a:ext cx="3969712" cy="400110"/>
          </a:xfrm>
          <a:prstGeom prst="rect">
            <a:avLst/>
          </a:prstGeom>
          <a:noFill/>
        </p:spPr>
        <p:txBody>
          <a:bodyPr wrap="square" rtlCol="0">
            <a:spAutoFit/>
          </a:bodyPr>
          <a:lstStyle/>
          <a:p>
            <a:pPr algn="r"/>
            <a:r>
              <a:rPr lang="en-US" sz="2000" dirty="0">
                <a:solidFill>
                  <a:schemeClr val="bg1"/>
                </a:solidFill>
                <a:latin typeface="Poppins" panose="00000500000000000000" pitchFamily="2" charset="0"/>
                <a:cs typeface="Poppins" panose="00000500000000000000" pitchFamily="2" charset="0"/>
              </a:rPr>
              <a:t>kitsappublichealth.org</a:t>
            </a:r>
          </a:p>
        </p:txBody>
      </p:sp>
      <p:sp>
        <p:nvSpPr>
          <p:cNvPr id="10" name="Title 1">
            <a:extLst>
              <a:ext uri="{FF2B5EF4-FFF2-40B4-BE49-F238E27FC236}">
                <a16:creationId xmlns:a16="http://schemas.microsoft.com/office/drawing/2014/main" id="{75BD511B-6FC5-2291-9387-348F18E7CF02}"/>
              </a:ext>
            </a:extLst>
          </p:cNvPr>
          <p:cNvSpPr txBox="1">
            <a:spLocks/>
          </p:cNvSpPr>
          <p:nvPr/>
        </p:nvSpPr>
        <p:spPr>
          <a:xfrm>
            <a:off x="448621" y="540042"/>
            <a:ext cx="9245883" cy="71213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dirty="0">
                <a:solidFill>
                  <a:srgbClr val="FBF0D7"/>
                </a:solidFill>
                <a:latin typeface="Poppins" panose="00000500000000000000" pitchFamily="2" charset="0"/>
                <a:cs typeface="Poppins" panose="00000500000000000000" pitchFamily="2" charset="0"/>
              </a:rPr>
              <a:t>Collaborative Agreements</a:t>
            </a:r>
          </a:p>
        </p:txBody>
      </p:sp>
      <p:sp>
        <p:nvSpPr>
          <p:cNvPr id="6" name="Rectangle 5">
            <a:extLst>
              <a:ext uri="{FF2B5EF4-FFF2-40B4-BE49-F238E27FC236}">
                <a16:creationId xmlns:a16="http://schemas.microsoft.com/office/drawing/2014/main" id="{E29852F7-6C7A-0162-2D51-557E75D766EB}"/>
              </a:ext>
            </a:extLst>
          </p:cNvPr>
          <p:cNvSpPr/>
          <p:nvPr/>
        </p:nvSpPr>
        <p:spPr>
          <a:xfrm>
            <a:off x="422031" y="1674059"/>
            <a:ext cx="3432518" cy="364352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Respect:</a:t>
            </a:r>
          </a:p>
          <a:p>
            <a:pPr algn="ctr"/>
            <a:r>
              <a:rPr lang="en-US" dirty="0">
                <a:solidFill>
                  <a:schemeClr val="tx1"/>
                </a:solidFill>
              </a:rPr>
              <a:t> We will use respectful and inclusive language to honor different lived experiences and perspectives, recognize individual biases and systems/ structures of oppression, assume good intent, and distinguish that intent doesn’t negate impact, and keep sensitive information shared at meetings confidential. </a:t>
            </a:r>
          </a:p>
        </p:txBody>
      </p:sp>
      <p:sp>
        <p:nvSpPr>
          <p:cNvPr id="9" name="Rectangle 8">
            <a:extLst>
              <a:ext uri="{FF2B5EF4-FFF2-40B4-BE49-F238E27FC236}">
                <a16:creationId xmlns:a16="http://schemas.microsoft.com/office/drawing/2014/main" id="{348EC604-8078-0E64-FE48-F88589E0E02B}"/>
              </a:ext>
            </a:extLst>
          </p:cNvPr>
          <p:cNvSpPr/>
          <p:nvPr/>
        </p:nvSpPr>
        <p:spPr>
          <a:xfrm>
            <a:off x="4276580" y="2096089"/>
            <a:ext cx="3432518" cy="279946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Inclusion and</a:t>
            </a:r>
          </a:p>
          <a:p>
            <a:pPr algn="ctr"/>
            <a:r>
              <a:rPr lang="en-US" sz="2400" b="1" dirty="0">
                <a:solidFill>
                  <a:schemeClr val="tx1"/>
                </a:solidFill>
              </a:rPr>
              <a:t> Open-mindedness: </a:t>
            </a:r>
          </a:p>
          <a:p>
            <a:pPr algn="ctr"/>
            <a:r>
              <a:rPr lang="en-US" dirty="0">
                <a:solidFill>
                  <a:schemeClr val="tx1"/>
                </a:solidFill>
              </a:rPr>
              <a:t>We will honor the contributions of all members and seek and value every person’s input by ensuring everyone has a chance to comment and by being open to different and opposing perspectives and opinions.</a:t>
            </a:r>
          </a:p>
        </p:txBody>
      </p:sp>
      <p:sp>
        <p:nvSpPr>
          <p:cNvPr id="11" name="Rectangle 10">
            <a:extLst>
              <a:ext uri="{FF2B5EF4-FFF2-40B4-BE49-F238E27FC236}">
                <a16:creationId xmlns:a16="http://schemas.microsoft.com/office/drawing/2014/main" id="{763FD0B2-6147-D823-0F2C-4FE98FD07DCE}"/>
              </a:ext>
            </a:extLst>
          </p:cNvPr>
          <p:cNvSpPr/>
          <p:nvPr/>
        </p:nvSpPr>
        <p:spPr>
          <a:xfrm>
            <a:off x="8131129" y="1674059"/>
            <a:ext cx="3432518" cy="364352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Consensus: </a:t>
            </a:r>
          </a:p>
          <a:p>
            <a:pPr algn="ctr"/>
            <a:r>
              <a:rPr lang="en-US" dirty="0">
                <a:solidFill>
                  <a:schemeClr val="tx1"/>
                </a:solidFill>
              </a:rPr>
              <a:t>We understand consensus is desired as the decision-making process and that differing opinions are part of the process, and while majority vote will determine next steps, the opinions of those in the minority will be honored by members with respect, inclusion, and open-mindedness.</a:t>
            </a:r>
          </a:p>
        </p:txBody>
      </p:sp>
    </p:spTree>
    <p:extLst>
      <p:ext uri="{BB962C8B-B14F-4D97-AF65-F5344CB8AC3E}">
        <p14:creationId xmlns:p14="http://schemas.microsoft.com/office/powerpoint/2010/main" val="38052408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F25FB-2D66-AF19-99DC-F7666686644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3957794-1A45-38F3-5186-4919805A1D3C}"/>
              </a:ext>
            </a:extLst>
          </p:cNvPr>
          <p:cNvPicPr>
            <a:picLocks noChangeAspect="1"/>
          </p:cNvPicPr>
          <p:nvPr/>
        </p:nvPicPr>
        <p:blipFill>
          <a:blip r:embed="rId3">
            <a:extLst>
              <a:ext uri="{28A0092B-C50C-407E-A947-70E740481C1C}">
                <a14:useLocalDpi xmlns:a14="http://schemas.microsoft.com/office/drawing/2010/main" val="0"/>
              </a:ext>
            </a:extLst>
          </a:blip>
          <a:srcRect l="5556" r="5556"/>
          <a:stretch/>
        </p:blipFill>
        <p:spPr>
          <a:xfrm>
            <a:off x="0" y="0"/>
            <a:ext cx="12192000" cy="6858000"/>
          </a:xfrm>
          <a:prstGeom prst="rect">
            <a:avLst/>
          </a:prstGeom>
        </p:spPr>
      </p:pic>
      <p:sp>
        <p:nvSpPr>
          <p:cNvPr id="2" name="Rectangle 1">
            <a:extLst>
              <a:ext uri="{FF2B5EF4-FFF2-40B4-BE49-F238E27FC236}">
                <a16:creationId xmlns:a16="http://schemas.microsoft.com/office/drawing/2014/main" id="{08C25578-69B9-CE72-2A5D-2D259B027757}"/>
              </a:ext>
            </a:extLst>
          </p:cNvPr>
          <p:cNvSpPr>
            <a:spLocks noGrp="1" noRot="1" noMove="1" noResize="1" noEditPoints="1" noAdjustHandles="1" noChangeArrowheads="1" noChangeShapeType="1"/>
          </p:cNvSpPr>
          <p:nvPr/>
        </p:nvSpPr>
        <p:spPr>
          <a:xfrm>
            <a:off x="0" y="0"/>
            <a:ext cx="12192000" cy="6857999"/>
          </a:xfrm>
          <a:prstGeom prst="rect">
            <a:avLst/>
          </a:prstGeom>
          <a:solidFill>
            <a:srgbClr val="004960">
              <a:alpha val="86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 name="Straight Connector 4">
            <a:extLst>
              <a:ext uri="{FF2B5EF4-FFF2-40B4-BE49-F238E27FC236}">
                <a16:creationId xmlns:a16="http://schemas.microsoft.com/office/drawing/2014/main" id="{1BE1F304-7C2B-B3CD-8B21-E6D55841EA0D}"/>
              </a:ext>
            </a:extLst>
          </p:cNvPr>
          <p:cNvCxnSpPr>
            <a:cxnSpLocks noGrp="1" noRot="1" noMove="1" noResize="1" noEditPoints="1" noAdjustHandles="1" noChangeArrowheads="1" noChangeShapeType="1"/>
          </p:cNvCxnSpPr>
          <p:nvPr/>
        </p:nvCxnSpPr>
        <p:spPr>
          <a:xfrm>
            <a:off x="0" y="5961888"/>
            <a:ext cx="12192000" cy="0"/>
          </a:xfrm>
          <a:prstGeom prst="line">
            <a:avLst/>
          </a:prstGeom>
          <a:ln w="38100">
            <a:solidFill>
              <a:srgbClr val="54B4B7"/>
            </a:solidFill>
          </a:ln>
        </p:spPr>
        <p:style>
          <a:lnRef idx="2">
            <a:schemeClr val="accent1"/>
          </a:lnRef>
          <a:fillRef idx="0">
            <a:schemeClr val="accent1"/>
          </a:fillRef>
          <a:effectRef idx="1">
            <a:schemeClr val="accent1"/>
          </a:effectRef>
          <a:fontRef idx="minor">
            <a:schemeClr val="tx1"/>
          </a:fontRef>
        </p:style>
      </p:cxnSp>
      <p:pic>
        <p:nvPicPr>
          <p:cNvPr id="7" name="Picture 6">
            <a:extLst>
              <a:ext uri="{FF2B5EF4-FFF2-40B4-BE49-F238E27FC236}">
                <a16:creationId xmlns:a16="http://schemas.microsoft.com/office/drawing/2014/main" id="{CEB27492-DFCF-92EA-F7C1-E40D617AEC84}"/>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a:stretch/>
        </p:blipFill>
        <p:spPr>
          <a:xfrm>
            <a:off x="613226" y="6043484"/>
            <a:ext cx="1740555" cy="606309"/>
          </a:xfrm>
          <a:prstGeom prst="rect">
            <a:avLst/>
          </a:prstGeom>
        </p:spPr>
      </p:pic>
      <p:sp>
        <p:nvSpPr>
          <p:cNvPr id="8" name="TextBox 7">
            <a:extLst>
              <a:ext uri="{FF2B5EF4-FFF2-40B4-BE49-F238E27FC236}">
                <a16:creationId xmlns:a16="http://schemas.microsoft.com/office/drawing/2014/main" id="{C3E9A395-C210-7B37-278B-BCD16729BDCD}"/>
              </a:ext>
            </a:extLst>
          </p:cNvPr>
          <p:cNvSpPr txBox="1">
            <a:spLocks/>
          </p:cNvSpPr>
          <p:nvPr/>
        </p:nvSpPr>
        <p:spPr>
          <a:xfrm>
            <a:off x="7709648" y="6209889"/>
            <a:ext cx="3969712" cy="400110"/>
          </a:xfrm>
          <a:prstGeom prst="rect">
            <a:avLst/>
          </a:prstGeom>
          <a:noFill/>
        </p:spPr>
        <p:txBody>
          <a:bodyPr wrap="square" rtlCol="0">
            <a:spAutoFit/>
          </a:bodyPr>
          <a:lstStyle/>
          <a:p>
            <a:pPr algn="r"/>
            <a:r>
              <a:rPr lang="en-US" sz="2000" dirty="0">
                <a:solidFill>
                  <a:schemeClr val="bg1"/>
                </a:solidFill>
                <a:latin typeface="Poppins" panose="00000500000000000000" pitchFamily="2" charset="0"/>
                <a:cs typeface="Poppins" panose="00000500000000000000" pitchFamily="2" charset="0"/>
              </a:rPr>
              <a:t>kitsappublichealth.org</a:t>
            </a:r>
          </a:p>
        </p:txBody>
      </p:sp>
      <p:pic>
        <p:nvPicPr>
          <p:cNvPr id="9" name="Picture 8">
            <a:extLst>
              <a:ext uri="{FF2B5EF4-FFF2-40B4-BE49-F238E27FC236}">
                <a16:creationId xmlns:a16="http://schemas.microsoft.com/office/drawing/2014/main" id="{7487F893-42CA-7DAF-1889-E7C18028B06E}"/>
              </a:ext>
            </a:extLst>
          </p:cNvPr>
          <p:cNvPicPr>
            <a:picLocks noChangeAspect="1"/>
          </p:cNvPicPr>
          <p:nvPr/>
        </p:nvPicPr>
        <p:blipFill>
          <a:blip r:embed="rId5"/>
          <a:srcRect l="4531" r="3023"/>
          <a:stretch>
            <a:fillRect/>
          </a:stretch>
        </p:blipFill>
        <p:spPr>
          <a:xfrm>
            <a:off x="6327839" y="124000"/>
            <a:ext cx="5704325" cy="5713888"/>
          </a:xfrm>
          <a:prstGeom prst="rect">
            <a:avLst/>
          </a:prstGeom>
        </p:spPr>
      </p:pic>
      <p:pic>
        <p:nvPicPr>
          <p:cNvPr id="6" name="Picture 5">
            <a:extLst>
              <a:ext uri="{FF2B5EF4-FFF2-40B4-BE49-F238E27FC236}">
                <a16:creationId xmlns:a16="http://schemas.microsoft.com/office/drawing/2014/main" id="{A77790DE-A295-3053-476D-03B7F82A1DA0}"/>
              </a:ext>
            </a:extLst>
          </p:cNvPr>
          <p:cNvPicPr>
            <a:picLocks noChangeAspect="1"/>
          </p:cNvPicPr>
          <p:nvPr/>
        </p:nvPicPr>
        <p:blipFill>
          <a:blip r:embed="rId6"/>
          <a:stretch>
            <a:fillRect/>
          </a:stretch>
        </p:blipFill>
        <p:spPr>
          <a:xfrm>
            <a:off x="1347538" y="1432242"/>
            <a:ext cx="3633536" cy="3633536"/>
          </a:xfrm>
          <a:prstGeom prst="rect">
            <a:avLst/>
          </a:prstGeom>
        </p:spPr>
      </p:pic>
    </p:spTree>
    <p:extLst>
      <p:ext uri="{BB962C8B-B14F-4D97-AF65-F5344CB8AC3E}">
        <p14:creationId xmlns:p14="http://schemas.microsoft.com/office/powerpoint/2010/main" val="19942856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E4D95F9-3367-5746-3FD4-73298C6F80B6}"/>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t="9008" b="34742"/>
          <a:stretch/>
        </p:blipFill>
        <p:spPr>
          <a:xfrm>
            <a:off x="0" y="0"/>
            <a:ext cx="12192000" cy="6857999"/>
          </a:xfrm>
          <a:prstGeom prst="rect">
            <a:avLst/>
          </a:prstGeom>
        </p:spPr>
      </p:pic>
      <p:sp>
        <p:nvSpPr>
          <p:cNvPr id="2" name="Rectangle 1">
            <a:extLst>
              <a:ext uri="{FF2B5EF4-FFF2-40B4-BE49-F238E27FC236}">
                <a16:creationId xmlns:a16="http://schemas.microsoft.com/office/drawing/2014/main" id="{9C03E586-8E74-EFC2-D2D5-4DEAB2180CC4}"/>
              </a:ext>
            </a:extLst>
          </p:cNvPr>
          <p:cNvSpPr>
            <a:spLocks noGrp="1" noRot="1" noMove="1" noResize="1" noEditPoints="1" noAdjustHandles="1" noChangeArrowheads="1" noChangeShapeType="1"/>
          </p:cNvSpPr>
          <p:nvPr/>
        </p:nvSpPr>
        <p:spPr>
          <a:xfrm>
            <a:off x="0" y="0"/>
            <a:ext cx="12192000" cy="6857999"/>
          </a:xfrm>
          <a:prstGeom prst="rect">
            <a:avLst/>
          </a:prstGeom>
          <a:solidFill>
            <a:srgbClr val="004960">
              <a:alpha val="86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 name="Straight Connector 4">
            <a:extLst>
              <a:ext uri="{FF2B5EF4-FFF2-40B4-BE49-F238E27FC236}">
                <a16:creationId xmlns:a16="http://schemas.microsoft.com/office/drawing/2014/main" id="{AA49CA3C-E45A-EC17-F5B1-F15B077176B6}"/>
              </a:ext>
            </a:extLst>
          </p:cNvPr>
          <p:cNvCxnSpPr>
            <a:cxnSpLocks noGrp="1" noRot="1" noMove="1" noResize="1" noEditPoints="1" noAdjustHandles="1" noChangeArrowheads="1" noChangeShapeType="1"/>
          </p:cNvCxnSpPr>
          <p:nvPr/>
        </p:nvCxnSpPr>
        <p:spPr>
          <a:xfrm>
            <a:off x="0" y="5961888"/>
            <a:ext cx="12192000" cy="0"/>
          </a:xfrm>
          <a:prstGeom prst="line">
            <a:avLst/>
          </a:prstGeom>
          <a:ln w="38100">
            <a:solidFill>
              <a:srgbClr val="54B4B7"/>
            </a:solidFill>
          </a:ln>
        </p:spPr>
        <p:style>
          <a:lnRef idx="2">
            <a:schemeClr val="accent1"/>
          </a:lnRef>
          <a:fillRef idx="0">
            <a:schemeClr val="accent1"/>
          </a:fillRef>
          <a:effectRef idx="1">
            <a:schemeClr val="accent1"/>
          </a:effectRef>
          <a:fontRef idx="minor">
            <a:schemeClr val="tx1"/>
          </a:fontRef>
        </p:style>
      </p:cxnSp>
      <p:pic>
        <p:nvPicPr>
          <p:cNvPr id="7" name="Picture 6">
            <a:extLst>
              <a:ext uri="{FF2B5EF4-FFF2-40B4-BE49-F238E27FC236}">
                <a16:creationId xmlns:a16="http://schemas.microsoft.com/office/drawing/2014/main" id="{A2D8DF86-205A-E627-F1AE-DA6FE2DF60AC}"/>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613226" y="6043484"/>
            <a:ext cx="1740555" cy="606309"/>
          </a:xfrm>
          <a:prstGeom prst="rect">
            <a:avLst/>
          </a:prstGeom>
        </p:spPr>
      </p:pic>
      <p:sp>
        <p:nvSpPr>
          <p:cNvPr id="8" name="TextBox 7">
            <a:extLst>
              <a:ext uri="{FF2B5EF4-FFF2-40B4-BE49-F238E27FC236}">
                <a16:creationId xmlns:a16="http://schemas.microsoft.com/office/drawing/2014/main" id="{B88B3A9B-A875-C173-5AF4-DEDCDB6D7A4E}"/>
              </a:ext>
            </a:extLst>
          </p:cNvPr>
          <p:cNvSpPr txBox="1">
            <a:spLocks/>
          </p:cNvSpPr>
          <p:nvPr/>
        </p:nvSpPr>
        <p:spPr>
          <a:xfrm>
            <a:off x="7709648" y="6209889"/>
            <a:ext cx="3969712" cy="400110"/>
          </a:xfrm>
          <a:prstGeom prst="rect">
            <a:avLst/>
          </a:prstGeom>
          <a:noFill/>
        </p:spPr>
        <p:txBody>
          <a:bodyPr wrap="square" rtlCol="0">
            <a:spAutoFit/>
          </a:bodyPr>
          <a:lstStyle/>
          <a:p>
            <a:pPr algn="r"/>
            <a:r>
              <a:rPr lang="en-US" sz="2000" dirty="0">
                <a:solidFill>
                  <a:schemeClr val="bg1"/>
                </a:solidFill>
                <a:latin typeface="Poppins" panose="00000500000000000000" pitchFamily="2" charset="0"/>
                <a:cs typeface="Poppins" panose="00000500000000000000" pitchFamily="2" charset="0"/>
              </a:rPr>
              <a:t>kitsappublichealth.org</a:t>
            </a:r>
          </a:p>
        </p:txBody>
      </p:sp>
      <p:sp>
        <p:nvSpPr>
          <p:cNvPr id="10" name="Title 1">
            <a:extLst>
              <a:ext uri="{FF2B5EF4-FFF2-40B4-BE49-F238E27FC236}">
                <a16:creationId xmlns:a16="http://schemas.microsoft.com/office/drawing/2014/main" id="{75BD511B-6FC5-2291-9387-348F18E7CF02}"/>
              </a:ext>
            </a:extLst>
          </p:cNvPr>
          <p:cNvSpPr txBox="1">
            <a:spLocks/>
          </p:cNvSpPr>
          <p:nvPr/>
        </p:nvSpPr>
        <p:spPr>
          <a:xfrm>
            <a:off x="613225" y="3982553"/>
            <a:ext cx="7015739" cy="71213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dirty="0">
                <a:solidFill>
                  <a:srgbClr val="FBF0D7"/>
                </a:solidFill>
                <a:latin typeface="Poppins" panose="00000500000000000000" pitchFamily="2" charset="0"/>
                <a:cs typeface="Poppins" panose="00000500000000000000" pitchFamily="2" charset="0"/>
              </a:rPr>
              <a:t>Share out</a:t>
            </a:r>
          </a:p>
        </p:txBody>
      </p:sp>
      <p:sp>
        <p:nvSpPr>
          <p:cNvPr id="3" name="Title 1">
            <a:extLst>
              <a:ext uri="{FF2B5EF4-FFF2-40B4-BE49-F238E27FC236}">
                <a16:creationId xmlns:a16="http://schemas.microsoft.com/office/drawing/2014/main" id="{09BDE45E-2697-754D-876B-5DD5F7252B6B}"/>
              </a:ext>
            </a:extLst>
          </p:cNvPr>
          <p:cNvSpPr txBox="1">
            <a:spLocks/>
          </p:cNvSpPr>
          <p:nvPr/>
        </p:nvSpPr>
        <p:spPr>
          <a:xfrm>
            <a:off x="613225" y="4942691"/>
            <a:ext cx="7952805" cy="71213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sz="2800" i="1" dirty="0">
                <a:solidFill>
                  <a:schemeClr val="bg1"/>
                </a:solidFill>
                <a:latin typeface="Poppins" panose="00000500000000000000" pitchFamily="2" charset="0"/>
                <a:cs typeface="Poppins" panose="00000500000000000000" pitchFamily="2" charset="0"/>
              </a:rPr>
              <a:t>Any organizational updates to share?</a:t>
            </a:r>
          </a:p>
          <a:p>
            <a:pPr>
              <a:lnSpc>
                <a:spcPct val="100000"/>
              </a:lnSpc>
            </a:pPr>
            <a:r>
              <a:rPr lang="en-US" sz="2800" i="1" dirty="0">
                <a:solidFill>
                  <a:schemeClr val="bg1"/>
                </a:solidFill>
                <a:latin typeface="Poppins" panose="00000500000000000000" pitchFamily="2" charset="0"/>
                <a:cs typeface="Poppins" panose="00000500000000000000" pitchFamily="2" charset="0"/>
              </a:rPr>
              <a:t>What upcoming events do you have?</a:t>
            </a:r>
          </a:p>
        </p:txBody>
      </p:sp>
    </p:spTree>
    <p:extLst>
      <p:ext uri="{BB962C8B-B14F-4D97-AF65-F5344CB8AC3E}">
        <p14:creationId xmlns:p14="http://schemas.microsoft.com/office/powerpoint/2010/main" val="33785598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8986872-81B3-E948-0F81-68333CA8EA23}"/>
              </a:ext>
            </a:extLst>
          </p:cNvPr>
          <p:cNvSpPr>
            <a:spLocks noGrp="1" noRot="1" noMove="1" noResize="1" noEditPoints="1" noAdjustHandles="1" noChangeArrowheads="1" noChangeShapeType="1"/>
          </p:cNvSpPr>
          <p:nvPr/>
        </p:nvSpPr>
        <p:spPr>
          <a:xfrm>
            <a:off x="0" y="-1"/>
            <a:ext cx="12192000" cy="868673"/>
          </a:xfrm>
          <a:prstGeom prst="rect">
            <a:avLst/>
          </a:prstGeom>
          <a:solidFill>
            <a:srgbClr val="0049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AA49CA3C-E45A-EC17-F5B1-F15B077176B6}"/>
              </a:ext>
            </a:extLst>
          </p:cNvPr>
          <p:cNvCxnSpPr>
            <a:cxnSpLocks noGrp="1" noRot="1" noMove="1" noResize="1" noEditPoints="1" noAdjustHandles="1" noChangeArrowheads="1" noChangeShapeType="1"/>
          </p:cNvCxnSpPr>
          <p:nvPr/>
        </p:nvCxnSpPr>
        <p:spPr>
          <a:xfrm>
            <a:off x="0" y="5961888"/>
            <a:ext cx="12192000" cy="0"/>
          </a:xfrm>
          <a:prstGeom prst="line">
            <a:avLst/>
          </a:prstGeom>
          <a:ln w="38100">
            <a:solidFill>
              <a:srgbClr val="54B4B7"/>
            </a:solidFill>
          </a:ln>
        </p:spPr>
        <p:style>
          <a:lnRef idx="2">
            <a:schemeClr val="accent1"/>
          </a:lnRef>
          <a:fillRef idx="0">
            <a:schemeClr val="accent1"/>
          </a:fillRef>
          <a:effectRef idx="1">
            <a:schemeClr val="accent1"/>
          </a:effectRef>
          <a:fontRef idx="minor">
            <a:schemeClr val="tx1"/>
          </a:fontRef>
        </p:style>
      </p:cxnSp>
      <p:pic>
        <p:nvPicPr>
          <p:cNvPr id="7" name="Picture 6">
            <a:extLst>
              <a:ext uri="{FF2B5EF4-FFF2-40B4-BE49-F238E27FC236}">
                <a16:creationId xmlns:a16="http://schemas.microsoft.com/office/drawing/2014/main" id="{A2D8DF86-205A-E627-F1AE-DA6FE2DF60AC}"/>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p:blipFill>
        <p:spPr>
          <a:xfrm>
            <a:off x="9784657" y="99178"/>
            <a:ext cx="1740557" cy="606309"/>
          </a:xfrm>
          <a:prstGeom prst="rect">
            <a:avLst/>
          </a:prstGeom>
        </p:spPr>
      </p:pic>
      <p:sp>
        <p:nvSpPr>
          <p:cNvPr id="8" name="TextBox 7">
            <a:extLst>
              <a:ext uri="{FF2B5EF4-FFF2-40B4-BE49-F238E27FC236}">
                <a16:creationId xmlns:a16="http://schemas.microsoft.com/office/drawing/2014/main" id="{B88B3A9B-A875-C173-5AF4-DEDCDB6D7A4E}"/>
              </a:ext>
            </a:extLst>
          </p:cNvPr>
          <p:cNvSpPr txBox="1">
            <a:spLocks/>
          </p:cNvSpPr>
          <p:nvPr/>
        </p:nvSpPr>
        <p:spPr>
          <a:xfrm>
            <a:off x="7799294" y="6119871"/>
            <a:ext cx="3880065" cy="400110"/>
          </a:xfrm>
          <a:prstGeom prst="rect">
            <a:avLst/>
          </a:prstGeom>
          <a:noFill/>
        </p:spPr>
        <p:txBody>
          <a:bodyPr wrap="square" rtlCol="0">
            <a:spAutoFit/>
          </a:bodyPr>
          <a:lstStyle/>
          <a:p>
            <a:pPr algn="r"/>
            <a:r>
              <a:rPr lang="en-US" sz="2000" dirty="0">
                <a:solidFill>
                  <a:srgbClr val="004960"/>
                </a:solidFill>
                <a:latin typeface="Poppins" panose="00000500000000000000" pitchFamily="2" charset="0"/>
                <a:cs typeface="Poppins" panose="00000500000000000000" pitchFamily="2" charset="0"/>
              </a:rPr>
              <a:t>kitsappublichealth.org</a:t>
            </a:r>
          </a:p>
        </p:txBody>
      </p:sp>
      <p:sp>
        <p:nvSpPr>
          <p:cNvPr id="9" name="Title 1">
            <a:extLst>
              <a:ext uri="{FF2B5EF4-FFF2-40B4-BE49-F238E27FC236}">
                <a16:creationId xmlns:a16="http://schemas.microsoft.com/office/drawing/2014/main" id="{D9703F9E-AFAE-1080-5A11-76B5CCFC4E5B}"/>
              </a:ext>
            </a:extLst>
          </p:cNvPr>
          <p:cNvSpPr txBox="1">
            <a:spLocks/>
          </p:cNvSpPr>
          <p:nvPr/>
        </p:nvSpPr>
        <p:spPr>
          <a:xfrm>
            <a:off x="311767" y="64011"/>
            <a:ext cx="8431017" cy="804668"/>
          </a:xfrm>
          <a:prstGeom prst="rect">
            <a:avLst/>
          </a:prstGeom>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FBF0D7"/>
                </a:solidFill>
                <a:latin typeface="Poppins" panose="00000500000000000000" pitchFamily="2" charset="0"/>
                <a:cs typeface="Poppins" panose="00000500000000000000" pitchFamily="2" charset="0"/>
              </a:rPr>
              <a:t>HEC updates</a:t>
            </a:r>
          </a:p>
        </p:txBody>
      </p:sp>
      <p:cxnSp>
        <p:nvCxnSpPr>
          <p:cNvPr id="4" name="Straight Connector 3">
            <a:extLst>
              <a:ext uri="{FF2B5EF4-FFF2-40B4-BE49-F238E27FC236}">
                <a16:creationId xmlns:a16="http://schemas.microsoft.com/office/drawing/2014/main" id="{0E479BDF-EC50-7FD7-13AA-D775C95F972A}"/>
              </a:ext>
            </a:extLst>
          </p:cNvPr>
          <p:cNvCxnSpPr>
            <a:cxnSpLocks noGrp="1" noRot="1" noMove="1" noResize="1" noEditPoints="1" noAdjustHandles="1" noChangeArrowheads="1" noChangeShapeType="1"/>
          </p:cNvCxnSpPr>
          <p:nvPr/>
        </p:nvCxnSpPr>
        <p:spPr>
          <a:xfrm>
            <a:off x="0" y="868676"/>
            <a:ext cx="12192000" cy="0"/>
          </a:xfrm>
          <a:prstGeom prst="line">
            <a:avLst/>
          </a:prstGeom>
          <a:ln w="38100">
            <a:solidFill>
              <a:srgbClr val="54B4B7"/>
            </a:solidFill>
          </a:ln>
        </p:spPr>
        <p:style>
          <a:lnRef idx="2">
            <a:schemeClr val="accent1"/>
          </a:lnRef>
          <a:fillRef idx="0">
            <a:schemeClr val="accent1"/>
          </a:fillRef>
          <a:effectRef idx="1">
            <a:schemeClr val="accent1"/>
          </a:effectRef>
          <a:fontRef idx="minor">
            <a:schemeClr val="tx1"/>
          </a:fontRef>
        </p:style>
      </p:cxnSp>
      <p:sp>
        <p:nvSpPr>
          <p:cNvPr id="11" name="Content Placeholder 2">
            <a:extLst>
              <a:ext uri="{FF2B5EF4-FFF2-40B4-BE49-F238E27FC236}">
                <a16:creationId xmlns:a16="http://schemas.microsoft.com/office/drawing/2014/main" id="{518C3D44-4FBB-14CA-BD31-A80C8D51383F}"/>
              </a:ext>
            </a:extLst>
          </p:cNvPr>
          <p:cNvSpPr>
            <a:spLocks noGrp="1"/>
          </p:cNvSpPr>
          <p:nvPr>
            <p:ph idx="1"/>
          </p:nvPr>
        </p:nvSpPr>
        <p:spPr>
          <a:xfrm>
            <a:off x="838200" y="1479884"/>
            <a:ext cx="10515600" cy="4318811"/>
          </a:xfrm>
        </p:spPr>
        <p:txBody>
          <a:bodyPr>
            <a:normAutofit lnSpcReduction="10000"/>
          </a:bodyPr>
          <a:lstStyle/>
          <a:p>
            <a:r>
              <a:rPr lang="en-US" b="1" dirty="0"/>
              <a:t>KPHD will no longer convene the HEC after our September meeting</a:t>
            </a:r>
            <a:r>
              <a:rPr lang="en-US" dirty="0"/>
              <a:t>. </a:t>
            </a:r>
          </a:p>
          <a:p>
            <a:r>
              <a:rPr lang="en-US" dirty="0"/>
              <a:t>But this does </a:t>
            </a:r>
            <a:r>
              <a:rPr lang="en-US" b="1" dirty="0"/>
              <a:t>not</a:t>
            </a:r>
            <a:r>
              <a:rPr lang="en-US" dirty="0"/>
              <a:t> mean that our work with community is ending</a:t>
            </a:r>
          </a:p>
          <a:p>
            <a:r>
              <a:rPr lang="en-US" dirty="0"/>
              <a:t>We are looking forward to continuing to partner with you and your organizations. </a:t>
            </a:r>
          </a:p>
          <a:p>
            <a:r>
              <a:rPr lang="en-US" dirty="0"/>
              <a:t>We would like to hear from you what collaboration could look like, including connecting you with KPHD programs for information and community engagement opportunities.</a:t>
            </a:r>
          </a:p>
          <a:p>
            <a:r>
              <a:rPr lang="en-US" dirty="0"/>
              <a:t> We would also like to hear your reflections on your experience being a member of the HEC.</a:t>
            </a:r>
          </a:p>
        </p:txBody>
      </p:sp>
    </p:spTree>
    <p:extLst>
      <p:ext uri="{BB962C8B-B14F-4D97-AF65-F5344CB8AC3E}">
        <p14:creationId xmlns:p14="http://schemas.microsoft.com/office/powerpoint/2010/main" val="42531104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3887C-B86A-48DB-1337-D11A232693E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AFCD7E3-5F03-CAFD-AED9-C559A24FC64C}"/>
              </a:ext>
            </a:extLst>
          </p:cNvPr>
          <p:cNvSpPr>
            <a:spLocks noGrp="1" noRot="1" noMove="1" noResize="1" noEditPoints="1" noAdjustHandles="1" noChangeArrowheads="1" noChangeShapeType="1"/>
          </p:cNvSpPr>
          <p:nvPr/>
        </p:nvSpPr>
        <p:spPr>
          <a:xfrm>
            <a:off x="0" y="-1"/>
            <a:ext cx="12192000" cy="868673"/>
          </a:xfrm>
          <a:prstGeom prst="rect">
            <a:avLst/>
          </a:prstGeom>
          <a:solidFill>
            <a:srgbClr val="0049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938D3EA7-BB52-9CFD-C806-933B6D42DF08}"/>
              </a:ext>
            </a:extLst>
          </p:cNvPr>
          <p:cNvCxnSpPr>
            <a:cxnSpLocks noGrp="1" noRot="1" noMove="1" noResize="1" noEditPoints="1" noAdjustHandles="1" noChangeArrowheads="1" noChangeShapeType="1"/>
          </p:cNvCxnSpPr>
          <p:nvPr/>
        </p:nvCxnSpPr>
        <p:spPr>
          <a:xfrm>
            <a:off x="0" y="5961888"/>
            <a:ext cx="12192000" cy="0"/>
          </a:xfrm>
          <a:prstGeom prst="line">
            <a:avLst/>
          </a:prstGeom>
          <a:ln w="38100">
            <a:solidFill>
              <a:srgbClr val="54B4B7"/>
            </a:solidFill>
          </a:ln>
        </p:spPr>
        <p:style>
          <a:lnRef idx="2">
            <a:schemeClr val="accent1"/>
          </a:lnRef>
          <a:fillRef idx="0">
            <a:schemeClr val="accent1"/>
          </a:fillRef>
          <a:effectRef idx="1">
            <a:schemeClr val="accent1"/>
          </a:effectRef>
          <a:fontRef idx="minor">
            <a:schemeClr val="tx1"/>
          </a:fontRef>
        </p:style>
      </p:cxnSp>
      <p:pic>
        <p:nvPicPr>
          <p:cNvPr id="7" name="Picture 6">
            <a:extLst>
              <a:ext uri="{FF2B5EF4-FFF2-40B4-BE49-F238E27FC236}">
                <a16:creationId xmlns:a16="http://schemas.microsoft.com/office/drawing/2014/main" id="{0A58F30A-ED51-1EF6-BA31-F8EB46CA182C}"/>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p:blipFill>
        <p:spPr>
          <a:xfrm>
            <a:off x="9784657" y="99178"/>
            <a:ext cx="1740557" cy="606309"/>
          </a:xfrm>
          <a:prstGeom prst="rect">
            <a:avLst/>
          </a:prstGeom>
        </p:spPr>
      </p:pic>
      <p:sp>
        <p:nvSpPr>
          <p:cNvPr id="8" name="TextBox 7">
            <a:extLst>
              <a:ext uri="{FF2B5EF4-FFF2-40B4-BE49-F238E27FC236}">
                <a16:creationId xmlns:a16="http://schemas.microsoft.com/office/drawing/2014/main" id="{C86F6AA0-81D5-7080-D0FC-F01653253A61}"/>
              </a:ext>
            </a:extLst>
          </p:cNvPr>
          <p:cNvSpPr txBox="1">
            <a:spLocks/>
          </p:cNvSpPr>
          <p:nvPr/>
        </p:nvSpPr>
        <p:spPr>
          <a:xfrm>
            <a:off x="7799294" y="6119871"/>
            <a:ext cx="3880065" cy="400110"/>
          </a:xfrm>
          <a:prstGeom prst="rect">
            <a:avLst/>
          </a:prstGeom>
          <a:noFill/>
        </p:spPr>
        <p:txBody>
          <a:bodyPr wrap="square" rtlCol="0">
            <a:spAutoFit/>
          </a:bodyPr>
          <a:lstStyle/>
          <a:p>
            <a:pPr algn="r"/>
            <a:r>
              <a:rPr lang="en-US" sz="2000" dirty="0">
                <a:solidFill>
                  <a:srgbClr val="004960"/>
                </a:solidFill>
                <a:latin typeface="Poppins" panose="00000500000000000000" pitchFamily="2" charset="0"/>
                <a:cs typeface="Poppins" panose="00000500000000000000" pitchFamily="2" charset="0"/>
              </a:rPr>
              <a:t>kitsappublichealth.org</a:t>
            </a:r>
          </a:p>
        </p:txBody>
      </p:sp>
      <p:sp>
        <p:nvSpPr>
          <p:cNvPr id="9" name="Title 1">
            <a:extLst>
              <a:ext uri="{FF2B5EF4-FFF2-40B4-BE49-F238E27FC236}">
                <a16:creationId xmlns:a16="http://schemas.microsoft.com/office/drawing/2014/main" id="{0CAB5E43-0676-0D8B-F713-BE5F635F17EB}"/>
              </a:ext>
            </a:extLst>
          </p:cNvPr>
          <p:cNvSpPr txBox="1">
            <a:spLocks/>
          </p:cNvSpPr>
          <p:nvPr/>
        </p:nvSpPr>
        <p:spPr>
          <a:xfrm>
            <a:off x="311767" y="64011"/>
            <a:ext cx="8431017" cy="804668"/>
          </a:xfrm>
          <a:prstGeom prst="rect">
            <a:avLst/>
          </a:prstGeom>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FBF0D7"/>
                </a:solidFill>
                <a:latin typeface="Poppins" panose="00000500000000000000" pitchFamily="2" charset="0"/>
                <a:cs typeface="Poppins" panose="00000500000000000000" pitchFamily="2" charset="0"/>
              </a:rPr>
              <a:t>Our journey</a:t>
            </a:r>
          </a:p>
        </p:txBody>
      </p:sp>
      <p:cxnSp>
        <p:nvCxnSpPr>
          <p:cNvPr id="4" name="Straight Connector 3">
            <a:extLst>
              <a:ext uri="{FF2B5EF4-FFF2-40B4-BE49-F238E27FC236}">
                <a16:creationId xmlns:a16="http://schemas.microsoft.com/office/drawing/2014/main" id="{09FAB510-0AE3-505E-5334-970D87809DC5}"/>
              </a:ext>
            </a:extLst>
          </p:cNvPr>
          <p:cNvCxnSpPr>
            <a:cxnSpLocks noGrp="1" noRot="1" noMove="1" noResize="1" noEditPoints="1" noAdjustHandles="1" noChangeArrowheads="1" noChangeShapeType="1"/>
          </p:cNvCxnSpPr>
          <p:nvPr/>
        </p:nvCxnSpPr>
        <p:spPr>
          <a:xfrm>
            <a:off x="0" y="868676"/>
            <a:ext cx="12192000" cy="0"/>
          </a:xfrm>
          <a:prstGeom prst="line">
            <a:avLst/>
          </a:prstGeom>
          <a:ln w="38100">
            <a:solidFill>
              <a:srgbClr val="54B4B7"/>
            </a:solidFill>
          </a:ln>
        </p:spPr>
        <p:style>
          <a:lnRef idx="2">
            <a:schemeClr val="accent1"/>
          </a:lnRef>
          <a:fillRef idx="0">
            <a:schemeClr val="accent1"/>
          </a:fillRef>
          <a:effectRef idx="1">
            <a:schemeClr val="accent1"/>
          </a:effectRef>
          <a:fontRef idx="minor">
            <a:schemeClr val="tx1"/>
          </a:fontRef>
        </p:style>
      </p:cxnSp>
      <p:sp>
        <p:nvSpPr>
          <p:cNvPr id="11" name="Content Placeholder 2">
            <a:extLst>
              <a:ext uri="{FF2B5EF4-FFF2-40B4-BE49-F238E27FC236}">
                <a16:creationId xmlns:a16="http://schemas.microsoft.com/office/drawing/2014/main" id="{F633EA59-36B7-88D0-BD22-A3FF7C823F51}"/>
              </a:ext>
            </a:extLst>
          </p:cNvPr>
          <p:cNvSpPr>
            <a:spLocks noGrp="1"/>
          </p:cNvSpPr>
          <p:nvPr>
            <p:ph idx="1"/>
          </p:nvPr>
        </p:nvSpPr>
        <p:spPr>
          <a:xfrm>
            <a:off x="838200" y="1672391"/>
            <a:ext cx="10515600" cy="3733246"/>
          </a:xfrm>
        </p:spPr>
        <p:txBody>
          <a:bodyPr>
            <a:normAutofit/>
          </a:bodyPr>
          <a:lstStyle/>
          <a:p>
            <a:r>
              <a:rPr lang="en-US" dirty="0"/>
              <a:t>Launched in 2022 to “co-create solutions to systemic inequities”</a:t>
            </a:r>
          </a:p>
          <a:p>
            <a:r>
              <a:rPr lang="en-US" dirty="0"/>
              <a:t>Agreed on group mission, vision, group agreements, and priority topic areas</a:t>
            </a:r>
          </a:p>
          <a:p>
            <a:r>
              <a:rPr lang="en-US" dirty="0"/>
              <a:t>Had guest speakers from multiple community organizations</a:t>
            </a:r>
          </a:p>
          <a:p>
            <a:r>
              <a:rPr lang="en-US" dirty="0"/>
              <a:t>Began workgroups – 1 per priority area</a:t>
            </a:r>
          </a:p>
          <a:p>
            <a:endParaRPr lang="en-US" dirty="0"/>
          </a:p>
        </p:txBody>
      </p:sp>
    </p:spTree>
    <p:extLst>
      <p:ext uri="{BB962C8B-B14F-4D97-AF65-F5344CB8AC3E}">
        <p14:creationId xmlns:p14="http://schemas.microsoft.com/office/powerpoint/2010/main" val="35097032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AD641-BAAC-F90B-A7E2-574FD33CB3E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435FF75-16B3-DD51-DB92-688FEE8930B9}"/>
              </a:ext>
            </a:extLst>
          </p:cNvPr>
          <p:cNvSpPr>
            <a:spLocks noGrp="1" noRot="1" noMove="1" noResize="1" noEditPoints="1" noAdjustHandles="1" noChangeArrowheads="1" noChangeShapeType="1"/>
          </p:cNvSpPr>
          <p:nvPr/>
        </p:nvSpPr>
        <p:spPr>
          <a:xfrm>
            <a:off x="0" y="-1"/>
            <a:ext cx="12192000" cy="868673"/>
          </a:xfrm>
          <a:prstGeom prst="rect">
            <a:avLst/>
          </a:prstGeom>
          <a:solidFill>
            <a:srgbClr val="0049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29D7155C-38A9-E662-1071-9AB5A5665C1A}"/>
              </a:ext>
            </a:extLst>
          </p:cNvPr>
          <p:cNvCxnSpPr>
            <a:cxnSpLocks noGrp="1" noRot="1" noMove="1" noResize="1" noEditPoints="1" noAdjustHandles="1" noChangeArrowheads="1" noChangeShapeType="1"/>
          </p:cNvCxnSpPr>
          <p:nvPr/>
        </p:nvCxnSpPr>
        <p:spPr>
          <a:xfrm>
            <a:off x="0" y="5961888"/>
            <a:ext cx="12192000" cy="0"/>
          </a:xfrm>
          <a:prstGeom prst="line">
            <a:avLst/>
          </a:prstGeom>
          <a:ln w="38100">
            <a:solidFill>
              <a:srgbClr val="54B4B7"/>
            </a:solidFill>
          </a:ln>
        </p:spPr>
        <p:style>
          <a:lnRef idx="2">
            <a:schemeClr val="accent1"/>
          </a:lnRef>
          <a:fillRef idx="0">
            <a:schemeClr val="accent1"/>
          </a:fillRef>
          <a:effectRef idx="1">
            <a:schemeClr val="accent1"/>
          </a:effectRef>
          <a:fontRef idx="minor">
            <a:schemeClr val="tx1"/>
          </a:fontRef>
        </p:style>
      </p:cxnSp>
      <p:pic>
        <p:nvPicPr>
          <p:cNvPr id="7" name="Picture 6">
            <a:extLst>
              <a:ext uri="{FF2B5EF4-FFF2-40B4-BE49-F238E27FC236}">
                <a16:creationId xmlns:a16="http://schemas.microsoft.com/office/drawing/2014/main" id="{3F19D0A5-B42D-0DCC-FC69-FD4371410BF2}"/>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p:blipFill>
        <p:spPr>
          <a:xfrm>
            <a:off x="9784657" y="99178"/>
            <a:ext cx="1740557" cy="606309"/>
          </a:xfrm>
          <a:prstGeom prst="rect">
            <a:avLst/>
          </a:prstGeom>
        </p:spPr>
      </p:pic>
      <p:sp>
        <p:nvSpPr>
          <p:cNvPr id="8" name="TextBox 7">
            <a:extLst>
              <a:ext uri="{FF2B5EF4-FFF2-40B4-BE49-F238E27FC236}">
                <a16:creationId xmlns:a16="http://schemas.microsoft.com/office/drawing/2014/main" id="{4AFF06D1-BCD5-30B9-B21C-742C754932A2}"/>
              </a:ext>
            </a:extLst>
          </p:cNvPr>
          <p:cNvSpPr txBox="1">
            <a:spLocks/>
          </p:cNvSpPr>
          <p:nvPr/>
        </p:nvSpPr>
        <p:spPr>
          <a:xfrm>
            <a:off x="7799294" y="6119871"/>
            <a:ext cx="3880065" cy="400110"/>
          </a:xfrm>
          <a:prstGeom prst="rect">
            <a:avLst/>
          </a:prstGeom>
          <a:noFill/>
        </p:spPr>
        <p:txBody>
          <a:bodyPr wrap="square" rtlCol="0">
            <a:spAutoFit/>
          </a:bodyPr>
          <a:lstStyle/>
          <a:p>
            <a:pPr algn="r"/>
            <a:r>
              <a:rPr lang="en-US" sz="2000" dirty="0">
                <a:solidFill>
                  <a:srgbClr val="004960"/>
                </a:solidFill>
                <a:latin typeface="Poppins" panose="00000500000000000000" pitchFamily="2" charset="0"/>
                <a:cs typeface="Poppins" panose="00000500000000000000" pitchFamily="2" charset="0"/>
              </a:rPr>
              <a:t>kitsappublichealth.org</a:t>
            </a:r>
          </a:p>
        </p:txBody>
      </p:sp>
      <p:sp>
        <p:nvSpPr>
          <p:cNvPr id="9" name="Title 1">
            <a:extLst>
              <a:ext uri="{FF2B5EF4-FFF2-40B4-BE49-F238E27FC236}">
                <a16:creationId xmlns:a16="http://schemas.microsoft.com/office/drawing/2014/main" id="{ECE05DE4-F1DC-DD64-964B-15CA995C64AA}"/>
              </a:ext>
            </a:extLst>
          </p:cNvPr>
          <p:cNvSpPr txBox="1">
            <a:spLocks/>
          </p:cNvSpPr>
          <p:nvPr/>
        </p:nvSpPr>
        <p:spPr>
          <a:xfrm>
            <a:off x="311767" y="64011"/>
            <a:ext cx="8431017" cy="804668"/>
          </a:xfrm>
          <a:prstGeom prst="rect">
            <a:avLst/>
          </a:prstGeom>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FBF0D7"/>
                </a:solidFill>
                <a:latin typeface="Poppins" panose="00000500000000000000" pitchFamily="2" charset="0"/>
                <a:cs typeface="Poppins" panose="00000500000000000000" pitchFamily="2" charset="0"/>
              </a:rPr>
              <a:t>Where we go from here</a:t>
            </a:r>
          </a:p>
        </p:txBody>
      </p:sp>
      <p:cxnSp>
        <p:nvCxnSpPr>
          <p:cNvPr id="4" name="Straight Connector 3">
            <a:extLst>
              <a:ext uri="{FF2B5EF4-FFF2-40B4-BE49-F238E27FC236}">
                <a16:creationId xmlns:a16="http://schemas.microsoft.com/office/drawing/2014/main" id="{20932DE1-FB8E-6A6D-F53A-6E87E3563666}"/>
              </a:ext>
            </a:extLst>
          </p:cNvPr>
          <p:cNvCxnSpPr>
            <a:cxnSpLocks noGrp="1" noRot="1" noMove="1" noResize="1" noEditPoints="1" noAdjustHandles="1" noChangeArrowheads="1" noChangeShapeType="1"/>
          </p:cNvCxnSpPr>
          <p:nvPr/>
        </p:nvCxnSpPr>
        <p:spPr>
          <a:xfrm>
            <a:off x="0" y="868676"/>
            <a:ext cx="12192000" cy="0"/>
          </a:xfrm>
          <a:prstGeom prst="line">
            <a:avLst/>
          </a:prstGeom>
          <a:ln w="38100">
            <a:solidFill>
              <a:srgbClr val="54B4B7"/>
            </a:solidFill>
          </a:ln>
        </p:spPr>
        <p:style>
          <a:lnRef idx="2">
            <a:schemeClr val="accent1"/>
          </a:lnRef>
          <a:fillRef idx="0">
            <a:schemeClr val="accent1"/>
          </a:fillRef>
          <a:effectRef idx="1">
            <a:schemeClr val="accent1"/>
          </a:effectRef>
          <a:fontRef idx="minor">
            <a:schemeClr val="tx1"/>
          </a:fontRef>
        </p:style>
      </p:cxnSp>
      <p:sp>
        <p:nvSpPr>
          <p:cNvPr id="11" name="Content Placeholder 2">
            <a:extLst>
              <a:ext uri="{FF2B5EF4-FFF2-40B4-BE49-F238E27FC236}">
                <a16:creationId xmlns:a16="http://schemas.microsoft.com/office/drawing/2014/main" id="{161FC9B3-DC6B-37B0-E7BF-34824FC254B4}"/>
              </a:ext>
            </a:extLst>
          </p:cNvPr>
          <p:cNvSpPr>
            <a:spLocks noGrp="1"/>
          </p:cNvSpPr>
          <p:nvPr>
            <p:ph idx="1"/>
          </p:nvPr>
        </p:nvSpPr>
        <p:spPr>
          <a:xfrm>
            <a:off x="838200" y="1624263"/>
            <a:ext cx="10515600" cy="3781374"/>
          </a:xfrm>
        </p:spPr>
        <p:txBody>
          <a:bodyPr>
            <a:normAutofit/>
          </a:bodyPr>
          <a:lstStyle/>
          <a:p>
            <a:r>
              <a:rPr lang="en-US" dirty="0"/>
              <a:t>Before we co-create, we need to foster relationships in and with our community and learn from each other</a:t>
            </a:r>
          </a:p>
          <a:p>
            <a:r>
              <a:rPr lang="en-US" dirty="0"/>
              <a:t>We feel honored to have been able to provide a space for collective sharing and learning about health inequities and the incredible community resources we have in Kitsap County.</a:t>
            </a:r>
          </a:p>
          <a:p>
            <a:r>
              <a:rPr lang="en-US" dirty="0"/>
              <a:t>Though the work may look different, we still want to partner, collaborate, and learn from and with you!</a:t>
            </a:r>
          </a:p>
        </p:txBody>
      </p:sp>
    </p:spTree>
    <p:extLst>
      <p:ext uri="{BB962C8B-B14F-4D97-AF65-F5344CB8AC3E}">
        <p14:creationId xmlns:p14="http://schemas.microsoft.com/office/powerpoint/2010/main" val="26219716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E4D95F9-3367-5746-3FD4-73298C6F80B6}"/>
              </a:ext>
            </a:extLst>
          </p:cNvPr>
          <p:cNvPicPr>
            <a:picLocks noChangeAspect="1"/>
          </p:cNvPicPr>
          <p:nvPr/>
        </p:nvPicPr>
        <p:blipFill>
          <a:blip r:embed="rId3">
            <a:extLst>
              <a:ext uri="{28A0092B-C50C-407E-A947-70E740481C1C}">
                <a14:useLocalDpi xmlns:a14="http://schemas.microsoft.com/office/drawing/2010/main" val="0"/>
              </a:ext>
            </a:extLst>
          </a:blip>
          <a:srcRect l="5556" r="5556"/>
          <a:stretch/>
        </p:blipFill>
        <p:spPr>
          <a:xfrm>
            <a:off x="0" y="0"/>
            <a:ext cx="12192000" cy="6858000"/>
          </a:xfrm>
          <a:prstGeom prst="rect">
            <a:avLst/>
          </a:prstGeom>
        </p:spPr>
      </p:pic>
      <p:sp>
        <p:nvSpPr>
          <p:cNvPr id="2" name="Rectangle 1">
            <a:extLst>
              <a:ext uri="{FF2B5EF4-FFF2-40B4-BE49-F238E27FC236}">
                <a16:creationId xmlns:a16="http://schemas.microsoft.com/office/drawing/2014/main" id="{9C03E586-8E74-EFC2-D2D5-4DEAB2180CC4}"/>
              </a:ext>
            </a:extLst>
          </p:cNvPr>
          <p:cNvSpPr>
            <a:spLocks noGrp="1" noRot="1" noMove="1" noResize="1" noEditPoints="1" noAdjustHandles="1" noChangeArrowheads="1" noChangeShapeType="1"/>
          </p:cNvSpPr>
          <p:nvPr/>
        </p:nvSpPr>
        <p:spPr>
          <a:xfrm>
            <a:off x="0" y="0"/>
            <a:ext cx="12192000" cy="6857999"/>
          </a:xfrm>
          <a:prstGeom prst="rect">
            <a:avLst/>
          </a:prstGeom>
          <a:solidFill>
            <a:srgbClr val="004960">
              <a:alpha val="86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 name="Straight Connector 4">
            <a:extLst>
              <a:ext uri="{FF2B5EF4-FFF2-40B4-BE49-F238E27FC236}">
                <a16:creationId xmlns:a16="http://schemas.microsoft.com/office/drawing/2014/main" id="{AA49CA3C-E45A-EC17-F5B1-F15B077176B6}"/>
              </a:ext>
            </a:extLst>
          </p:cNvPr>
          <p:cNvCxnSpPr>
            <a:cxnSpLocks noGrp="1" noRot="1" noMove="1" noResize="1" noEditPoints="1" noAdjustHandles="1" noChangeArrowheads="1" noChangeShapeType="1"/>
          </p:cNvCxnSpPr>
          <p:nvPr/>
        </p:nvCxnSpPr>
        <p:spPr>
          <a:xfrm>
            <a:off x="0" y="5961888"/>
            <a:ext cx="12192000" cy="0"/>
          </a:xfrm>
          <a:prstGeom prst="line">
            <a:avLst/>
          </a:prstGeom>
          <a:ln w="38100">
            <a:solidFill>
              <a:srgbClr val="54B4B7"/>
            </a:solidFill>
          </a:ln>
        </p:spPr>
        <p:style>
          <a:lnRef idx="2">
            <a:schemeClr val="accent1"/>
          </a:lnRef>
          <a:fillRef idx="0">
            <a:schemeClr val="accent1"/>
          </a:fillRef>
          <a:effectRef idx="1">
            <a:schemeClr val="accent1"/>
          </a:effectRef>
          <a:fontRef idx="minor">
            <a:schemeClr val="tx1"/>
          </a:fontRef>
        </p:style>
      </p:cxnSp>
      <p:pic>
        <p:nvPicPr>
          <p:cNvPr id="7" name="Picture 6">
            <a:extLst>
              <a:ext uri="{FF2B5EF4-FFF2-40B4-BE49-F238E27FC236}">
                <a16:creationId xmlns:a16="http://schemas.microsoft.com/office/drawing/2014/main" id="{A2D8DF86-205A-E627-F1AE-DA6FE2DF60AC}"/>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a:stretch/>
        </p:blipFill>
        <p:spPr>
          <a:xfrm>
            <a:off x="613226" y="6043484"/>
            <a:ext cx="1740555" cy="606309"/>
          </a:xfrm>
          <a:prstGeom prst="rect">
            <a:avLst/>
          </a:prstGeom>
        </p:spPr>
      </p:pic>
      <p:sp>
        <p:nvSpPr>
          <p:cNvPr id="8" name="TextBox 7">
            <a:extLst>
              <a:ext uri="{FF2B5EF4-FFF2-40B4-BE49-F238E27FC236}">
                <a16:creationId xmlns:a16="http://schemas.microsoft.com/office/drawing/2014/main" id="{B88B3A9B-A875-C173-5AF4-DEDCDB6D7A4E}"/>
              </a:ext>
            </a:extLst>
          </p:cNvPr>
          <p:cNvSpPr txBox="1">
            <a:spLocks/>
          </p:cNvSpPr>
          <p:nvPr/>
        </p:nvSpPr>
        <p:spPr>
          <a:xfrm>
            <a:off x="7709648" y="6209889"/>
            <a:ext cx="3969712" cy="400110"/>
          </a:xfrm>
          <a:prstGeom prst="rect">
            <a:avLst/>
          </a:prstGeom>
          <a:noFill/>
        </p:spPr>
        <p:txBody>
          <a:bodyPr wrap="square" rtlCol="0">
            <a:spAutoFit/>
          </a:bodyPr>
          <a:lstStyle/>
          <a:p>
            <a:pPr algn="r"/>
            <a:r>
              <a:rPr lang="en-US" sz="2000" dirty="0">
                <a:solidFill>
                  <a:schemeClr val="bg1"/>
                </a:solidFill>
                <a:latin typeface="Poppins" panose="00000500000000000000" pitchFamily="2" charset="0"/>
                <a:cs typeface="Poppins" panose="00000500000000000000" pitchFamily="2" charset="0"/>
              </a:rPr>
              <a:t>kitsappublichealth.org</a:t>
            </a:r>
          </a:p>
        </p:txBody>
      </p:sp>
      <p:sp>
        <p:nvSpPr>
          <p:cNvPr id="10" name="Title 1">
            <a:extLst>
              <a:ext uri="{FF2B5EF4-FFF2-40B4-BE49-F238E27FC236}">
                <a16:creationId xmlns:a16="http://schemas.microsoft.com/office/drawing/2014/main" id="{75BD511B-6FC5-2291-9387-348F18E7CF02}"/>
              </a:ext>
            </a:extLst>
          </p:cNvPr>
          <p:cNvSpPr txBox="1">
            <a:spLocks/>
          </p:cNvSpPr>
          <p:nvPr/>
        </p:nvSpPr>
        <p:spPr>
          <a:xfrm>
            <a:off x="460825" y="1308668"/>
            <a:ext cx="9189013" cy="71213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dirty="0">
                <a:solidFill>
                  <a:srgbClr val="FBF0D7"/>
                </a:solidFill>
                <a:latin typeface="Poppins" panose="00000500000000000000" pitchFamily="2" charset="0"/>
                <a:cs typeface="Poppins" panose="00000500000000000000" pitchFamily="2" charset="0"/>
              </a:rPr>
              <a:t>Group feedback and discussion</a:t>
            </a:r>
          </a:p>
        </p:txBody>
      </p:sp>
      <p:sp>
        <p:nvSpPr>
          <p:cNvPr id="3" name="Title 1">
            <a:extLst>
              <a:ext uri="{FF2B5EF4-FFF2-40B4-BE49-F238E27FC236}">
                <a16:creationId xmlns:a16="http://schemas.microsoft.com/office/drawing/2014/main" id="{09BDE45E-2697-754D-876B-5DD5F7252B6B}"/>
              </a:ext>
            </a:extLst>
          </p:cNvPr>
          <p:cNvSpPr txBox="1">
            <a:spLocks/>
          </p:cNvSpPr>
          <p:nvPr/>
        </p:nvSpPr>
        <p:spPr>
          <a:xfrm>
            <a:off x="460825" y="2268806"/>
            <a:ext cx="10657890" cy="71213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sz="2800" i="1" dirty="0">
                <a:solidFill>
                  <a:schemeClr val="bg1"/>
                </a:solidFill>
                <a:latin typeface="Poppins" panose="00000500000000000000" pitchFamily="2" charset="0"/>
                <a:cs typeface="Poppins" panose="00000500000000000000" pitchFamily="2" charset="0"/>
              </a:rPr>
              <a:t>Reflections on where we’ve been and where we’re going</a:t>
            </a:r>
          </a:p>
        </p:txBody>
      </p:sp>
    </p:spTree>
    <p:extLst>
      <p:ext uri="{BB962C8B-B14F-4D97-AF65-F5344CB8AC3E}">
        <p14:creationId xmlns:p14="http://schemas.microsoft.com/office/powerpoint/2010/main" val="38615540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0047E-49EB-8BCB-95E1-3554ECE04B61}"/>
              </a:ext>
            </a:extLst>
          </p:cNvPr>
          <p:cNvSpPr>
            <a:spLocks noGrp="1"/>
          </p:cNvSpPr>
          <p:nvPr>
            <p:ph type="title"/>
          </p:nvPr>
        </p:nvSpPr>
        <p:spPr/>
        <p:txBody>
          <a:bodyPr/>
          <a:lstStyle/>
          <a:p>
            <a:r>
              <a:rPr lang="en-US" dirty="0"/>
              <a:t>Feedback guiding questions </a:t>
            </a:r>
          </a:p>
        </p:txBody>
      </p:sp>
      <p:sp>
        <p:nvSpPr>
          <p:cNvPr id="3" name="Content Placeholder 2">
            <a:extLst>
              <a:ext uri="{FF2B5EF4-FFF2-40B4-BE49-F238E27FC236}">
                <a16:creationId xmlns:a16="http://schemas.microsoft.com/office/drawing/2014/main" id="{2C617F7D-FD77-2CCD-3181-3070A62832BD}"/>
              </a:ext>
            </a:extLst>
          </p:cNvPr>
          <p:cNvSpPr>
            <a:spLocks noGrp="1"/>
          </p:cNvSpPr>
          <p:nvPr>
            <p:ph idx="1"/>
          </p:nvPr>
        </p:nvSpPr>
        <p:spPr/>
        <p:txBody>
          <a:bodyPr>
            <a:normAutofit fontScale="77500" lnSpcReduction="20000"/>
          </a:bodyPr>
          <a:lstStyle/>
          <a:p>
            <a:pPr>
              <a:lnSpc>
                <a:spcPct val="120000"/>
              </a:lnSpc>
            </a:pPr>
            <a:r>
              <a:rPr lang="en-US" dirty="0"/>
              <a:t>What about the Health Equity Collaborative has been most valuable to you? </a:t>
            </a:r>
          </a:p>
          <a:p>
            <a:pPr>
              <a:lnSpc>
                <a:spcPct val="120000"/>
              </a:lnSpc>
            </a:pPr>
            <a:r>
              <a:rPr lang="en-US" dirty="0"/>
              <a:t>What messages would you like to share with leaders at KPHD related to the Health Equity Collaborative?</a:t>
            </a:r>
          </a:p>
          <a:p>
            <a:pPr>
              <a:lnSpc>
                <a:spcPct val="120000"/>
              </a:lnSpc>
            </a:pPr>
            <a:r>
              <a:rPr lang="en-US" dirty="0"/>
              <a:t>What would you have changed about the HEC? </a:t>
            </a:r>
          </a:p>
          <a:p>
            <a:pPr>
              <a:lnSpc>
                <a:spcPct val="120000"/>
              </a:lnSpc>
            </a:pPr>
            <a:r>
              <a:rPr lang="en-US" dirty="0"/>
              <a:t>How would you like to continue to stay in touch with KPHD?</a:t>
            </a:r>
          </a:p>
          <a:p>
            <a:pPr>
              <a:lnSpc>
                <a:spcPct val="120000"/>
              </a:lnSpc>
            </a:pPr>
            <a:r>
              <a:rPr lang="en-US" dirty="0"/>
              <a:t>Is there anything else you'd like us to know?</a:t>
            </a:r>
          </a:p>
          <a:p>
            <a:pPr>
              <a:lnSpc>
                <a:spcPct val="120000"/>
              </a:lnSpc>
            </a:pPr>
            <a:r>
              <a:rPr lang="en-US" i="1" dirty="0"/>
              <a:t>If you are interested in continuing to come together as a group and can facilitate these gatherings, or know another organization who can do this, please come to the July 21</a:t>
            </a:r>
            <a:r>
              <a:rPr lang="en-US" i="1" baseline="30000" dirty="0"/>
              <a:t>st</a:t>
            </a:r>
            <a:r>
              <a:rPr lang="en-US" i="1" dirty="0"/>
              <a:t> HEC meeting with your suggestions.</a:t>
            </a:r>
            <a:endParaRPr lang="en-US" dirty="0"/>
          </a:p>
          <a:p>
            <a:pPr marL="0" indent="0">
              <a:buNone/>
            </a:pPr>
            <a:r>
              <a:rPr lang="en-US" dirty="0"/>
              <a:t> </a:t>
            </a:r>
          </a:p>
        </p:txBody>
      </p:sp>
    </p:spTree>
    <p:extLst>
      <p:ext uri="{BB962C8B-B14F-4D97-AF65-F5344CB8AC3E}">
        <p14:creationId xmlns:p14="http://schemas.microsoft.com/office/powerpoint/2010/main" val="14175230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0AD0642-FEAE-EFF0-CB7E-6DA26CE02D10}"/>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miling women passing dish at table">
            <a:extLst>
              <a:ext uri="{FF2B5EF4-FFF2-40B4-BE49-F238E27FC236}">
                <a16:creationId xmlns:a16="http://schemas.microsoft.com/office/drawing/2014/main" id="{A7E22453-8318-1E74-B9A8-BE2DC1BD55DF}"/>
              </a:ext>
            </a:extLst>
          </p:cNvPr>
          <p:cNvPicPr>
            <a:picLocks noChangeAspect="1"/>
          </p:cNvPicPr>
          <p:nvPr/>
        </p:nvPicPr>
        <p:blipFill>
          <a:blip r:embed="rId3">
            <a:extLst>
              <a:ext uri="{28A0092B-C50C-407E-A947-70E740481C1C}">
                <a14:useLocalDpi xmlns:a14="http://schemas.microsoft.com/office/drawing/2010/main" val="0"/>
              </a:ext>
            </a:extLst>
          </a:blip>
          <a:srcRect l="5884" r="-1" b="-1"/>
          <a:stretch>
            <a:fillRect/>
          </a:stretch>
        </p:blipFill>
        <p:spPr>
          <a:xfrm>
            <a:off x="1"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6EA8395-0856-718B-93F0-3299B629F709}"/>
              </a:ext>
            </a:extLst>
          </p:cNvPr>
          <p:cNvSpPr>
            <a:spLocks noGrp="1"/>
          </p:cNvSpPr>
          <p:nvPr>
            <p:ph type="title"/>
          </p:nvPr>
        </p:nvSpPr>
        <p:spPr>
          <a:xfrm>
            <a:off x="7531610" y="365125"/>
            <a:ext cx="3822189" cy="1899912"/>
          </a:xfrm>
        </p:spPr>
        <p:txBody>
          <a:bodyPr>
            <a:normAutofit/>
          </a:bodyPr>
          <a:lstStyle/>
          <a:p>
            <a:r>
              <a:rPr lang="en-US" sz="4000"/>
              <a:t>Heads up: September meeting</a:t>
            </a:r>
          </a:p>
        </p:txBody>
      </p:sp>
      <p:sp>
        <p:nvSpPr>
          <p:cNvPr id="3" name="Content Placeholder 2">
            <a:extLst>
              <a:ext uri="{FF2B5EF4-FFF2-40B4-BE49-F238E27FC236}">
                <a16:creationId xmlns:a16="http://schemas.microsoft.com/office/drawing/2014/main" id="{DBE9006A-BDFB-1D08-3C04-EDC916E49A73}"/>
              </a:ext>
            </a:extLst>
          </p:cNvPr>
          <p:cNvSpPr>
            <a:spLocks noGrp="1"/>
          </p:cNvSpPr>
          <p:nvPr>
            <p:ph idx="1"/>
          </p:nvPr>
        </p:nvSpPr>
        <p:spPr>
          <a:xfrm>
            <a:off x="7531610" y="2434201"/>
            <a:ext cx="3822189" cy="3742762"/>
          </a:xfrm>
        </p:spPr>
        <p:txBody>
          <a:bodyPr>
            <a:normAutofit/>
          </a:bodyPr>
          <a:lstStyle/>
          <a:p>
            <a:r>
              <a:rPr lang="en-US" sz="2000" dirty="0"/>
              <a:t>We will have a celebration potluck during our September meeting</a:t>
            </a:r>
          </a:p>
          <a:p>
            <a:r>
              <a:rPr lang="en-US" sz="2000" dirty="0"/>
              <a:t>Tuesday, September 15</a:t>
            </a:r>
            <a:r>
              <a:rPr lang="en-US" sz="2000" baseline="30000" dirty="0"/>
              <a:t>th</a:t>
            </a:r>
            <a:r>
              <a:rPr lang="en-US" sz="2000" dirty="0"/>
              <a:t> from 1:30 – 2:30 pm in the Norm Dicks Government Center Chambers</a:t>
            </a:r>
          </a:p>
          <a:p>
            <a:r>
              <a:rPr lang="en-US" sz="2000" dirty="0"/>
              <a:t>We hope to see you there!</a:t>
            </a:r>
          </a:p>
          <a:p>
            <a:pPr marL="0" indent="0">
              <a:buNone/>
            </a:pPr>
            <a:r>
              <a:rPr lang="en-US" sz="2000" dirty="0"/>
              <a:t> </a:t>
            </a:r>
          </a:p>
        </p:txBody>
      </p:sp>
    </p:spTree>
    <p:extLst>
      <p:ext uri="{BB962C8B-B14F-4D97-AF65-F5344CB8AC3E}">
        <p14:creationId xmlns:p14="http://schemas.microsoft.com/office/powerpoint/2010/main" val="11035828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descr="A whale jumping out of the water&#10;&#10;Description automatically generated">
            <a:extLst>
              <a:ext uri="{FF2B5EF4-FFF2-40B4-BE49-F238E27FC236}">
                <a16:creationId xmlns:a16="http://schemas.microsoft.com/office/drawing/2014/main" id="{81811796-0133-3C3B-975F-58526C1CE109}"/>
              </a:ext>
            </a:extLst>
          </p:cNvPr>
          <p:cNvPicPr>
            <a:picLocks noChangeAspect="1"/>
          </p:cNvPicPr>
          <p:nvPr/>
        </p:nvPicPr>
        <p:blipFill rotWithShape="1">
          <a:blip r:embed="rId3">
            <a:extLst>
              <a:ext uri="{28A0092B-C50C-407E-A947-70E740481C1C}">
                <a14:useLocalDpi xmlns:a14="http://schemas.microsoft.com/office/drawing/2010/main" val="0"/>
              </a:ext>
            </a:extLst>
          </a:blip>
          <a:srcRect l="3529" t="2679" r="2244" b="36284"/>
          <a:stretch/>
        </p:blipFill>
        <p:spPr>
          <a:xfrm>
            <a:off x="1" y="0"/>
            <a:ext cx="12360588" cy="8006862"/>
          </a:xfrm>
          <a:prstGeom prst="rect">
            <a:avLst/>
          </a:prstGeom>
        </p:spPr>
      </p:pic>
      <p:sp>
        <p:nvSpPr>
          <p:cNvPr id="9" name="Rectangle 8">
            <a:extLst>
              <a:ext uri="{FF2B5EF4-FFF2-40B4-BE49-F238E27FC236}">
                <a16:creationId xmlns:a16="http://schemas.microsoft.com/office/drawing/2014/main" id="{72EEA067-29F4-E3B4-2F51-AA35FBE08C30}"/>
              </a:ext>
            </a:extLst>
          </p:cNvPr>
          <p:cNvSpPr>
            <a:spLocks/>
          </p:cNvSpPr>
          <p:nvPr/>
        </p:nvSpPr>
        <p:spPr>
          <a:xfrm>
            <a:off x="0" y="-1"/>
            <a:ext cx="12360588" cy="8006861"/>
          </a:xfrm>
          <a:prstGeom prst="rect">
            <a:avLst/>
          </a:prstGeom>
          <a:solidFill>
            <a:srgbClr val="004960">
              <a:alpha val="87843"/>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9D706F-FF57-0BDE-D74C-C93E80F5801A}"/>
              </a:ext>
            </a:extLst>
          </p:cNvPr>
          <p:cNvSpPr>
            <a:spLocks noGrp="1"/>
          </p:cNvSpPr>
          <p:nvPr>
            <p:ph type="ctrTitle"/>
          </p:nvPr>
        </p:nvSpPr>
        <p:spPr>
          <a:xfrm>
            <a:off x="3204149" y="2450343"/>
            <a:ext cx="5783703" cy="978657"/>
          </a:xfrm>
        </p:spPr>
        <p:txBody>
          <a:bodyPr>
            <a:noAutofit/>
          </a:bodyPr>
          <a:lstStyle/>
          <a:p>
            <a:pPr algn="l"/>
            <a:r>
              <a:rPr lang="en-US" sz="7200" dirty="0">
                <a:solidFill>
                  <a:srgbClr val="FBF0D7"/>
                </a:solidFill>
                <a:latin typeface="Poppins" panose="00000500000000000000" pitchFamily="2" charset="0"/>
                <a:cs typeface="Poppins" panose="00000500000000000000" pitchFamily="2" charset="0"/>
              </a:rPr>
              <a:t>THANK YOU!</a:t>
            </a:r>
          </a:p>
        </p:txBody>
      </p:sp>
      <p:cxnSp>
        <p:nvCxnSpPr>
          <p:cNvPr id="5" name="Straight Connector 4">
            <a:extLst>
              <a:ext uri="{FF2B5EF4-FFF2-40B4-BE49-F238E27FC236}">
                <a16:creationId xmlns:a16="http://schemas.microsoft.com/office/drawing/2014/main" id="{85C13D15-3B1E-716B-A6DD-EE264C100482}"/>
              </a:ext>
            </a:extLst>
          </p:cNvPr>
          <p:cNvCxnSpPr>
            <a:cxnSpLocks/>
          </p:cNvCxnSpPr>
          <p:nvPr/>
        </p:nvCxnSpPr>
        <p:spPr>
          <a:xfrm>
            <a:off x="4003964" y="3429423"/>
            <a:ext cx="4184073" cy="0"/>
          </a:xfrm>
          <a:prstGeom prst="line">
            <a:avLst/>
          </a:prstGeom>
          <a:ln w="50800">
            <a:solidFill>
              <a:srgbClr val="54B4B7"/>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08CD769E-955A-F968-CF87-1CA3CBC6F7DD}"/>
              </a:ext>
            </a:extLst>
          </p:cNvPr>
          <p:cNvSpPr txBox="1"/>
          <p:nvPr/>
        </p:nvSpPr>
        <p:spPr>
          <a:xfrm>
            <a:off x="3022886" y="3733669"/>
            <a:ext cx="6555454" cy="584775"/>
          </a:xfrm>
          <a:prstGeom prst="rect">
            <a:avLst/>
          </a:prstGeom>
          <a:noFill/>
        </p:spPr>
        <p:txBody>
          <a:bodyPr wrap="square" rtlCol="0">
            <a:spAutoFit/>
          </a:bodyPr>
          <a:lstStyle/>
          <a:p>
            <a:pPr algn="ctr"/>
            <a:r>
              <a:rPr lang="en-US" sz="3200" dirty="0">
                <a:solidFill>
                  <a:schemeClr val="bg1"/>
                </a:solidFill>
                <a:latin typeface="Poppins" panose="00000500000000000000" pitchFamily="2" charset="0"/>
                <a:cs typeface="Poppins" panose="00000500000000000000" pitchFamily="2" charset="0"/>
              </a:rPr>
              <a:t>equity@kitsappublichealth.org</a:t>
            </a:r>
          </a:p>
        </p:txBody>
      </p:sp>
      <p:pic>
        <p:nvPicPr>
          <p:cNvPr id="8" name="Picture 7" descr="A black background with white text&#10;&#10;Description automatically generated">
            <a:extLst>
              <a:ext uri="{FF2B5EF4-FFF2-40B4-BE49-F238E27FC236}">
                <a16:creationId xmlns:a16="http://schemas.microsoft.com/office/drawing/2014/main" id="{F7E060A7-5163-2808-0EB1-2170690B0C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1049" y="297496"/>
            <a:ext cx="2809470" cy="978657"/>
          </a:xfrm>
          <a:prstGeom prst="rect">
            <a:avLst/>
          </a:prstGeom>
        </p:spPr>
      </p:pic>
      <p:pic>
        <p:nvPicPr>
          <p:cNvPr id="10" name="Picture 9" descr="A white circle with blue text and blue letters&#10;&#10;Description automatically generated">
            <a:extLst>
              <a:ext uri="{FF2B5EF4-FFF2-40B4-BE49-F238E27FC236}">
                <a16:creationId xmlns:a16="http://schemas.microsoft.com/office/drawing/2014/main" id="{EF3A28B9-46FA-973E-8D1B-773C848B9D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4316" y="5138838"/>
            <a:ext cx="1442743" cy="1415859"/>
          </a:xfrm>
          <a:prstGeom prst="rect">
            <a:avLst/>
          </a:prstGeom>
        </p:spPr>
      </p:pic>
      <p:sp>
        <p:nvSpPr>
          <p:cNvPr id="12" name="TextBox 11">
            <a:extLst>
              <a:ext uri="{FF2B5EF4-FFF2-40B4-BE49-F238E27FC236}">
                <a16:creationId xmlns:a16="http://schemas.microsoft.com/office/drawing/2014/main" id="{6B474DCE-2BA4-491D-7E7A-DD42EED6DB41}"/>
              </a:ext>
            </a:extLst>
          </p:cNvPr>
          <p:cNvSpPr txBox="1"/>
          <p:nvPr/>
        </p:nvSpPr>
        <p:spPr>
          <a:xfrm>
            <a:off x="6519122" y="5718910"/>
            <a:ext cx="6146229" cy="523220"/>
          </a:xfrm>
          <a:prstGeom prst="rect">
            <a:avLst/>
          </a:prstGeom>
          <a:noFill/>
        </p:spPr>
        <p:txBody>
          <a:bodyPr wrap="square" rtlCol="0">
            <a:spAutoFit/>
          </a:bodyPr>
          <a:lstStyle/>
          <a:p>
            <a:pPr algn="ctr"/>
            <a:r>
              <a:rPr lang="en-US" sz="2800" dirty="0">
                <a:solidFill>
                  <a:schemeClr val="bg1"/>
                </a:solidFill>
                <a:latin typeface="Poppins" panose="00000500000000000000" pitchFamily="2" charset="0"/>
                <a:cs typeface="Poppins" panose="00000500000000000000" pitchFamily="2" charset="0"/>
              </a:rPr>
              <a:t>kitsappublichealth.org</a:t>
            </a:r>
          </a:p>
        </p:txBody>
      </p:sp>
    </p:spTree>
    <p:extLst>
      <p:ext uri="{BB962C8B-B14F-4D97-AF65-F5344CB8AC3E}">
        <p14:creationId xmlns:p14="http://schemas.microsoft.com/office/powerpoint/2010/main" val="33041372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4" id="{C9B7E610-9B9C-4553-9638-C1C563701517}" vid="{7081F630-2FC2-4754-B02D-376EA150322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HEC presentation Nov 2024</Template>
  <TotalTime>8124</TotalTime>
  <Words>848</Words>
  <Application>Microsoft Office PowerPoint</Application>
  <PresentationFormat>Widescreen</PresentationFormat>
  <Paragraphs>117</Paragraphs>
  <Slides>17</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Aptos</vt:lpstr>
      <vt:lpstr>Aptos Display</vt:lpstr>
      <vt:lpstr>Arial</vt:lpstr>
      <vt:lpstr>Calibri</vt:lpstr>
      <vt:lpstr>Poppins</vt:lpstr>
      <vt:lpstr>Office Theme</vt:lpstr>
      <vt:lpstr>Kitsap Health Equity Collaborative July 21, 2026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Feedback guiding questions </vt:lpstr>
      <vt:lpstr>Heads up: September meeting</vt:lpstr>
      <vt:lpstr>THANK YOU!</vt:lpstr>
    </vt:vector>
  </TitlesOfParts>
  <Company>Kitsap Public Health District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Erica Whares</dc:creator>
  <cp:lastModifiedBy>Erica Whares</cp:lastModifiedBy>
  <cp:revision>115</cp:revision>
  <cp:lastPrinted>2026-07-17T18:49:07Z</cp:lastPrinted>
  <dcterms:created xsi:type="dcterms:W3CDTF">2024-11-04T16:32:43Z</dcterms:created>
  <dcterms:modified xsi:type="dcterms:W3CDTF">2026-07-21T17:05:37Z</dcterms:modified>
</cp:coreProperties>
</file>