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webextensions/webextension1.xml" ContentType="application/vnd.ms-office.webextension+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webextensions/webextension2.xml" ContentType="application/vnd.ms-office.webextension+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64" r:id="rId2"/>
    <p:sldId id="266" r:id="rId3"/>
    <p:sldId id="259" r:id="rId4"/>
    <p:sldId id="265" r:id="rId5"/>
    <p:sldId id="280" r:id="rId6"/>
    <p:sldId id="316" r:id="rId7"/>
    <p:sldId id="313" r:id="rId8"/>
    <p:sldId id="317" r:id="rId9"/>
    <p:sldId id="318" r:id="rId10"/>
    <p:sldId id="319" r:id="rId11"/>
    <p:sldId id="281" r:id="rId12"/>
    <p:sldId id="289" r:id="rId13"/>
    <p:sldId id="320" r:id="rId14"/>
    <p:sldId id="342" r:id="rId15"/>
    <p:sldId id="381" r:id="rId16"/>
    <p:sldId id="382" r:id="rId17"/>
    <p:sldId id="350" r:id="rId18"/>
    <p:sldId id="349" r:id="rId19"/>
    <p:sldId id="351" r:id="rId20"/>
    <p:sldId id="352" r:id="rId21"/>
    <p:sldId id="383" r:id="rId22"/>
    <p:sldId id="359" r:id="rId23"/>
    <p:sldId id="336" r:id="rId24"/>
    <p:sldId id="353" r:id="rId25"/>
    <p:sldId id="296" r:id="rId26"/>
    <p:sldId id="282" r:id="rId27"/>
    <p:sldId id="299" r:id="rId28"/>
    <p:sldId id="322" r:id="rId29"/>
    <p:sldId id="396" r:id="rId30"/>
    <p:sldId id="328" r:id="rId31"/>
    <p:sldId id="406" r:id="rId32"/>
    <p:sldId id="361" r:id="rId33"/>
    <p:sldId id="407" r:id="rId34"/>
    <p:sldId id="400" r:id="rId35"/>
    <p:sldId id="408" r:id="rId36"/>
    <p:sldId id="384" r:id="rId37"/>
    <p:sldId id="409" r:id="rId38"/>
    <p:sldId id="291" r:id="rId39"/>
    <p:sldId id="274" r:id="rId40"/>
    <p:sldId id="312" r:id="rId41"/>
    <p:sldId id="404" r:id="rId42"/>
    <p:sldId id="347" r:id="rId43"/>
    <p:sldId id="393" r:id="rId44"/>
    <p:sldId id="410" r:id="rId45"/>
    <p:sldId id="286" r:id="rId46"/>
    <p:sldId id="263" r:id="rId4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B4B7"/>
    <a:srgbClr val="004960"/>
    <a:srgbClr val="FBF0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114"/>
      </p:cViewPr>
      <p:guideLst>
        <p:guide orient="horz" pos="41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25E869BC-E2C2-4C54-A56B-A0130B5526A7}" type="datetimeFigureOut">
              <a:rPr lang="en-US" smtClean="0"/>
              <a:t>3/18/2025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95899B3C-B83F-40BC-8DBE-68368D30E1AF}" type="slidenum">
              <a:rPr lang="en-US" smtClean="0"/>
              <a:t>‹#›</a:t>
            </a:fld>
            <a:endParaRPr lang="en-US"/>
          </a:p>
        </p:txBody>
      </p:sp>
    </p:spTree>
    <p:extLst>
      <p:ext uri="{BB962C8B-B14F-4D97-AF65-F5344CB8AC3E}">
        <p14:creationId xmlns:p14="http://schemas.microsoft.com/office/powerpoint/2010/main" val="389460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 title slide; vertical blue line can be moved and adjusted</a:t>
            </a:r>
          </a:p>
        </p:txBody>
      </p:sp>
      <p:sp>
        <p:nvSpPr>
          <p:cNvPr id="4" name="Slide Number Placeholder 3"/>
          <p:cNvSpPr>
            <a:spLocks noGrp="1"/>
          </p:cNvSpPr>
          <p:nvPr>
            <p:ph type="sldNum" sz="quarter" idx="5"/>
          </p:nvPr>
        </p:nvSpPr>
        <p:spPr/>
        <p:txBody>
          <a:bodyPr/>
          <a:lstStyle/>
          <a:p>
            <a:fld id="{95899B3C-B83F-40BC-8DBE-68368D30E1AF}" type="slidenum">
              <a:rPr lang="en-US" smtClean="0"/>
              <a:t>1</a:t>
            </a:fld>
            <a:endParaRPr lang="en-US"/>
          </a:p>
        </p:txBody>
      </p:sp>
    </p:spTree>
    <p:extLst>
      <p:ext uri="{BB962C8B-B14F-4D97-AF65-F5344CB8AC3E}">
        <p14:creationId xmlns:p14="http://schemas.microsoft.com/office/powerpoint/2010/main" val="93898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718B-EC39-A6B1-BFFF-1ABB47988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DB715-11CA-1408-4E1F-A4E952F2F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0AA7F-5D43-46FE-31FA-3478D5B8C5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B215D7-A182-291B-7092-CC3707843F72}"/>
              </a:ext>
            </a:extLst>
          </p:cNvPr>
          <p:cNvSpPr>
            <a:spLocks noGrp="1"/>
          </p:cNvSpPr>
          <p:nvPr>
            <p:ph type="sldNum" sz="quarter" idx="5"/>
          </p:nvPr>
        </p:nvSpPr>
        <p:spPr/>
        <p:txBody>
          <a:bodyPr/>
          <a:lstStyle/>
          <a:p>
            <a:fld id="{95899B3C-B83F-40BC-8DBE-68368D30E1AF}" type="slidenum">
              <a:rPr lang="en-US" smtClean="0"/>
              <a:t>10</a:t>
            </a:fld>
            <a:endParaRPr lang="en-US"/>
          </a:p>
        </p:txBody>
      </p:sp>
    </p:spTree>
    <p:extLst>
      <p:ext uri="{BB962C8B-B14F-4D97-AF65-F5344CB8AC3E}">
        <p14:creationId xmlns:p14="http://schemas.microsoft.com/office/powerpoint/2010/main" val="68899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section divider</a:t>
            </a:r>
          </a:p>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11</a:t>
            </a:fld>
            <a:endParaRPr lang="en-US"/>
          </a:p>
        </p:txBody>
      </p:sp>
    </p:spTree>
    <p:extLst>
      <p:ext uri="{BB962C8B-B14F-4D97-AF65-F5344CB8AC3E}">
        <p14:creationId xmlns:p14="http://schemas.microsoft.com/office/powerpoint/2010/main" val="9304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section divider</a:t>
            </a:r>
          </a:p>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12</a:t>
            </a:fld>
            <a:endParaRPr lang="en-US"/>
          </a:p>
        </p:txBody>
      </p:sp>
    </p:spTree>
    <p:extLst>
      <p:ext uri="{BB962C8B-B14F-4D97-AF65-F5344CB8AC3E}">
        <p14:creationId xmlns:p14="http://schemas.microsoft.com/office/powerpoint/2010/main" val="242272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quite a bit of our work that we want to share with you today and we have a couple of discussion question where we would love to hear from you. We’d appreciate your feedback however you want to give it. We have an online poll set up if you want to contribute that way, the QR codes are on your tables and if you're online, hopefully you'll see them online once the question is asked. We would also love to hear from you in person, so when we get to those sections, we'll have time for questions, comments, complaints, ideas, anything you want to talk about more. If you think of something later after this meeting, I’m hoping you will continue to share your thoughts with us as we move forward. We will talk more at the end about what next steps look like. So to jump right in, [introductions].</a:t>
            </a:r>
          </a:p>
        </p:txBody>
      </p:sp>
      <p:sp>
        <p:nvSpPr>
          <p:cNvPr id="4" name="Slide Number Placeholder 3"/>
          <p:cNvSpPr>
            <a:spLocks noGrp="1"/>
          </p:cNvSpPr>
          <p:nvPr>
            <p:ph type="sldNum" sz="quarter" idx="5"/>
          </p:nvPr>
        </p:nvSpPr>
        <p:spPr/>
        <p:txBody>
          <a:bodyPr/>
          <a:lstStyle/>
          <a:p>
            <a:fld id="{95899B3C-B83F-40BC-8DBE-68368D30E1AF}" type="slidenum">
              <a:rPr lang="en-US" smtClean="0"/>
              <a:t>13</a:t>
            </a:fld>
            <a:endParaRPr lang="en-US"/>
          </a:p>
        </p:txBody>
      </p:sp>
    </p:spTree>
    <p:extLst>
      <p:ext uri="{BB962C8B-B14F-4D97-AF65-F5344CB8AC3E}">
        <p14:creationId xmlns:p14="http://schemas.microsoft.com/office/powerpoint/2010/main" val="93898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an epidemiologist.  Epidemiology is one of the core sciences of public health and considered one of the foundational public health services that residents can expect to have available regardless of where they live in the United States. Everyone seems to know what epidemiology is these days, since COVID, but it doesn't seem everyone agrees.  I love this definition from the Centers for Disease Control and Prevention, because it encompasses 2 aspects of epidemiology.  It is the </a:t>
            </a:r>
            <a:r>
              <a:rPr lang="en-US" b="1"/>
              <a:t>study</a:t>
            </a:r>
            <a:r>
              <a:rPr lang="en-US"/>
              <a:t> of how and why specific populations experience health risk factors and outcomes, and then </a:t>
            </a:r>
            <a:r>
              <a:rPr lang="en-US" b="1"/>
              <a:t>using</a:t>
            </a:r>
            <a:r>
              <a:rPr lang="en-US"/>
              <a:t> this information to improve the health of populations. The study is focused on identifying trends or patterns in data across populations, places or locations, and timeframes.  And it means nothing unless we then use that information to improve our health and wellbeing.</a:t>
            </a:r>
          </a:p>
        </p:txBody>
      </p:sp>
      <p:sp>
        <p:nvSpPr>
          <p:cNvPr id="4" name="Slide Number Placeholder 3"/>
          <p:cNvSpPr>
            <a:spLocks noGrp="1"/>
          </p:cNvSpPr>
          <p:nvPr>
            <p:ph type="sldNum" sz="quarter" idx="5"/>
          </p:nvPr>
        </p:nvSpPr>
        <p:spPr/>
        <p:txBody>
          <a:bodyPr/>
          <a:lstStyle/>
          <a:p>
            <a:fld id="{95899B3C-B83F-40BC-8DBE-68368D30E1AF}" type="slidenum">
              <a:rPr lang="en-US" smtClean="0"/>
              <a:t>14</a:t>
            </a:fld>
            <a:endParaRPr lang="en-US"/>
          </a:p>
        </p:txBody>
      </p:sp>
    </p:spTree>
    <p:extLst>
      <p:ext uri="{BB962C8B-B14F-4D97-AF65-F5344CB8AC3E}">
        <p14:creationId xmlns:p14="http://schemas.microsoft.com/office/powerpoint/2010/main" val="66711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Epidemiology is a foundational part of public health.  The goal of public health is to protect and promote the health of all people in all communities, and ensure that everyone has a fair and just opportunity to achieve good health and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This pyramid comes from the Centers for Disease Control and Prevention, again.  As you go from top to bottom in prevention efforts, you increase the impact you have on a population, whereas, as you go closer to the top, you increase your work at the individual level.  We typically think about public health working at the population level to understand health trends and take action to protect and promote the community’s health. A lot of this work happens closer to the base of this health impact pyramid, where we work to understand and change the context of people’s lives to better promote health. In contrast, healthcare and medicine typically work at the individual level, higher up on this pyramid, to understand individual level health status and take action to protect and promote an individual’s health.</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15</a:t>
            </a:fld>
            <a:endParaRPr lang="en-US"/>
          </a:p>
        </p:txBody>
      </p:sp>
    </p:spTree>
    <p:extLst>
      <p:ext uri="{BB962C8B-B14F-4D97-AF65-F5344CB8AC3E}">
        <p14:creationId xmlns:p14="http://schemas.microsoft.com/office/powerpoint/2010/main" val="228816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0" i="0" u="none" strike="noStrike" kern="100" baseline="0">
                <a:latin typeface="Times New Roman" panose="02020603050405020304" pitchFamily="18" charset="0"/>
              </a:rPr>
              <a:t>Project goals</a:t>
            </a:r>
          </a:p>
          <a:p>
            <a:pPr marR="0" algn="l" rtl="0">
              <a:buFont typeface="Aptos" panose="020B0004020202020204" pitchFamily="34" charset="0"/>
              <a:buChar char="-"/>
            </a:pPr>
            <a:r>
              <a:rPr lang="en-US" sz="1200" b="0" i="0" u="none" strike="noStrike" kern="100" baseline="0">
                <a:latin typeface="Times New Roman" panose="02020603050405020304" pitchFamily="18" charset="0"/>
              </a:rPr>
              <a:t>Improve the extent to which Kitsap’s diverse communities and identities are reflected in local public health data, and </a:t>
            </a:r>
          </a:p>
          <a:p>
            <a:pPr marR="0" algn="l" rtl="0">
              <a:buFont typeface="Aptos" panose="020B0004020202020204" pitchFamily="34" charset="0"/>
              <a:buChar char="-"/>
            </a:pPr>
            <a:r>
              <a:rPr lang="en-US" sz="1200" b="0" i="0" u="none" strike="noStrike" kern="100" baseline="0">
                <a:latin typeface="Times New Roman" panose="02020603050405020304" pitchFamily="18" charset="0"/>
              </a:rPr>
              <a:t>Ensure that these data are useful and accessible for community members and organizations</a:t>
            </a:r>
          </a:p>
          <a:p>
            <a:pPr marR="0" algn="l" rtl="0"/>
            <a:r>
              <a:rPr lang="en-US" sz="1200" b="0" i="0" u="none" strike="noStrike" kern="100" baseline="0">
                <a:latin typeface="Times New Roman" panose="02020603050405020304" pitchFamily="18" charset="0"/>
              </a:rPr>
              <a:t> </a:t>
            </a:r>
          </a:p>
          <a:p>
            <a:pPr marR="0" algn="l" rtl="0"/>
            <a:r>
              <a:rPr lang="en-US" sz="1200" b="0" i="0" u="none" strike="noStrike" kern="100" baseline="0">
                <a:latin typeface="Times New Roman" panose="02020603050405020304" pitchFamily="18" charset="0"/>
              </a:rPr>
              <a:t>Purpose of today’s session: </a:t>
            </a:r>
          </a:p>
          <a:p>
            <a:pPr marR="0" algn="l" rtl="0">
              <a:buFont typeface="Aptos" panose="020B0004020202020204" pitchFamily="34" charset="0"/>
              <a:buChar char="-"/>
            </a:pPr>
            <a:r>
              <a:rPr lang="en-US" sz="1200" b="0" i="0" u="none" strike="noStrike" kern="100" baseline="0">
                <a:latin typeface="Times New Roman" panose="02020603050405020304" pitchFamily="18" charset="0"/>
              </a:rPr>
              <a:t>Discuss key epidemiologic principles that inform how we present </a:t>
            </a:r>
            <a:r>
              <a:rPr lang="en-US" sz="1200" b="1" i="0" u="none" strike="noStrike" kern="100" baseline="0">
                <a:latin typeface="Times New Roman" panose="02020603050405020304" pitchFamily="18" charset="0"/>
              </a:rPr>
              <a:t>population leve</a:t>
            </a:r>
            <a:r>
              <a:rPr lang="en-US" sz="1200" b="0" i="0" u="none" strike="noStrike" kern="100" baseline="0">
                <a:latin typeface="Times New Roman" panose="02020603050405020304" pitchFamily="18" charset="0"/>
              </a:rPr>
              <a:t>l data </a:t>
            </a:r>
          </a:p>
          <a:p>
            <a:pPr marR="0" algn="l" rtl="0">
              <a:buFont typeface="Aptos" panose="020B0004020202020204" pitchFamily="34" charset="0"/>
              <a:buChar char="-"/>
            </a:pPr>
            <a:r>
              <a:rPr lang="en-US" sz="1200" b="0" i="0" u="none" strike="noStrike" kern="100" baseline="0">
                <a:latin typeface="Times New Roman" panose="02020603050405020304" pitchFamily="18" charset="0"/>
              </a:rPr>
              <a:t>Gather community input on presenting </a:t>
            </a:r>
            <a:r>
              <a:rPr lang="en-US" sz="1200" b="1" i="0" u="none" strike="noStrike" kern="100" baseline="0">
                <a:latin typeface="Times New Roman" panose="02020603050405020304" pitchFamily="18" charset="0"/>
              </a:rPr>
              <a:t>population leve</a:t>
            </a:r>
            <a:r>
              <a:rPr lang="en-US" sz="1200" b="0" i="0" u="none" strike="noStrike" kern="100" baseline="0">
                <a:latin typeface="Times New Roman" panose="02020603050405020304" pitchFamily="18" charset="0"/>
              </a:rPr>
              <a:t>l data grouped by race and ethnicity </a:t>
            </a:r>
          </a:p>
          <a:p>
            <a:pPr>
              <a:defRPr/>
            </a:pPr>
            <a:endParaRPr lang="en-US">
              <a:ea typeface="Calibri"/>
              <a:cs typeface="Calibri"/>
            </a:endParaRPr>
          </a:p>
          <a:p>
            <a:pPr>
              <a:defRPr/>
            </a:pPr>
            <a:r>
              <a:rPr lang="en-US">
                <a:ea typeface="Calibri"/>
                <a:cs typeface="Calibri"/>
              </a:rPr>
              <a:t>In addition to meeting with you here today, we also met with representatives from other groups and organizations to talk about presenting population level data.  We'll be talking to you today about some of the things we have learned, and hopefully get your thoughts on it.  We’d really like to meet with any other group that is interested in local public health data. We’ll be taking all of this feedback and information that you share with us today to incorporate into our next versions of the health indicators displayed on KPHD’s website, as well as data we compile for future community health assessments.</a:t>
            </a:r>
          </a:p>
        </p:txBody>
      </p:sp>
      <p:sp>
        <p:nvSpPr>
          <p:cNvPr id="4" name="Slide Number Placeholder 3"/>
          <p:cNvSpPr>
            <a:spLocks noGrp="1"/>
          </p:cNvSpPr>
          <p:nvPr>
            <p:ph type="sldNum" sz="quarter" idx="5"/>
          </p:nvPr>
        </p:nvSpPr>
        <p:spPr/>
        <p:txBody>
          <a:bodyPr/>
          <a:lstStyle/>
          <a:p>
            <a:fld id="{95899B3C-B83F-40BC-8DBE-68368D30E1AF}" type="slidenum">
              <a:rPr lang="en-US" smtClean="0"/>
              <a:t>16</a:t>
            </a:fld>
            <a:endParaRPr lang="en-US"/>
          </a:p>
        </p:txBody>
      </p:sp>
    </p:spTree>
    <p:extLst>
      <p:ext uri="{BB962C8B-B14F-4D97-AF65-F5344CB8AC3E}">
        <p14:creationId xmlns:p14="http://schemas.microsoft.com/office/powerpoint/2010/main" val="834772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FFFF"/>
              </a:solidFill>
            </a:endParaRPr>
          </a:p>
          <a:p>
            <a:r>
              <a:rPr lang="en-US">
                <a:solidFill>
                  <a:srgbClr val="FFFFFF"/>
                </a:solidFill>
              </a:rPr>
              <a:t>Identify disparities and strengths between subgroups</a:t>
            </a:r>
            <a:endParaRPr lang="en-US">
              <a:solidFill>
                <a:srgbClr val="FFFFFF"/>
              </a:solidFill>
              <a:ea typeface="Calibri" panose="020F0502020204030204"/>
              <a:cs typeface="Calibri" panose="020F0502020204030204"/>
            </a:endParaRPr>
          </a:p>
          <a:p>
            <a:r>
              <a:rPr lang="en-US">
                <a:solidFill>
                  <a:srgbClr val="FFFFFF"/>
                </a:solidFill>
              </a:rPr>
              <a:t>Example: Washington had the 11th highest life expectancy in 2021 among the United States. Kitsap had ss higher life expectancy than WA, but there are significant disparities by race/ethnicity, some below the national average.</a:t>
            </a:r>
            <a:endParaRPr lang="en-US">
              <a:solidFill>
                <a:srgbClr val="FFFFFF"/>
              </a:solidFill>
              <a:ea typeface="Calibri" panose="020F0502020204030204"/>
              <a:cs typeface="Calibri" panose="020F0502020204030204"/>
            </a:endParaRPr>
          </a:p>
          <a:p>
            <a:endParaRPr lang="en-US">
              <a:solidFill>
                <a:srgbClr val="FFFFFF"/>
              </a:solidFill>
              <a:effectLst/>
            </a:endParaRPr>
          </a:p>
          <a:p>
            <a:r>
              <a:rPr lang="en-US">
                <a:solidFill>
                  <a:srgbClr val="FFFFFF"/>
                </a:solidFill>
                <a:effectLst/>
              </a:rPr>
              <a:t>Allocation of resources: </a:t>
            </a:r>
            <a:endParaRPr lang="en-US">
              <a:solidFill>
                <a:srgbClr val="FFFFFF"/>
              </a:solidFill>
              <a:effectLst/>
              <a:ea typeface="Calibri" panose="020F0502020204030204"/>
              <a:cs typeface="Calibri" panose="020F0502020204030204"/>
            </a:endParaRPr>
          </a:p>
          <a:p>
            <a:r>
              <a:rPr lang="en-US">
                <a:solidFill>
                  <a:srgbClr val="FFFFFF"/>
                </a:solidFill>
                <a:effectLst/>
              </a:rPr>
              <a:t>Needs identified in data </a:t>
            </a:r>
            <a:r>
              <a:rPr lang="en-US">
                <a:solidFill>
                  <a:srgbClr val="FFFFFF"/>
                </a:solidFill>
              </a:rPr>
              <a:t>provide evidence which can  </a:t>
            </a:r>
            <a:r>
              <a:rPr lang="en-US">
                <a:solidFill>
                  <a:srgbClr val="FFFFFF"/>
                </a:solidFill>
                <a:effectLst/>
              </a:rPr>
              <a:t>lead to KPHD leadership assigning more personnel hours or other resources, like vaccines or test kits, to specific work in a community affected. Example would be the Black Infant Thrive project created to provide more personnel hours in supporting perinatal Black infants and their families.</a:t>
            </a:r>
            <a:endParaRPr lang="en-US">
              <a:solidFill>
                <a:srgbClr val="FFFFFF"/>
              </a:solidFill>
              <a:ea typeface="Calibri" panose="020F0502020204030204"/>
              <a:cs typeface="Calibri" panose="020F0502020204030204"/>
            </a:endParaRPr>
          </a:p>
          <a:p>
            <a:endParaRPr lang="en-US">
              <a:solidFill>
                <a:srgbClr val="FFFFFF"/>
              </a:solidFill>
            </a:endParaRPr>
          </a:p>
          <a:p>
            <a:r>
              <a:rPr lang="en-US">
                <a:solidFill>
                  <a:srgbClr val="FFFFFF"/>
                </a:solidFill>
              </a:rPr>
              <a:t>Proxy for metrics that are harder to measure: </a:t>
            </a:r>
            <a:endParaRPr lang="en-US">
              <a:solidFill>
                <a:srgbClr val="FFFFFF"/>
              </a:solidFill>
              <a:ea typeface="Calibri" panose="020F0502020204030204"/>
              <a:cs typeface="Calibri" panose="020F0502020204030204"/>
            </a:endParaRPr>
          </a:p>
          <a:p>
            <a:r>
              <a:rPr lang="en-US" u="none">
                <a:solidFill>
                  <a:srgbClr val="FFFFFF"/>
                </a:solidFill>
              </a:rPr>
              <a:t>Proxy: something that represents or stands in for something else, especially when the original is difficult to measure</a:t>
            </a:r>
            <a:endParaRPr lang="en-US" u="none">
              <a:solidFill>
                <a:srgbClr val="FFFFFF"/>
              </a:solidFill>
              <a:ea typeface="Calibri" panose="020F0502020204030204"/>
              <a:cs typeface="Calibri" panose="020F0502020204030204"/>
            </a:endParaRPr>
          </a:p>
          <a:p>
            <a:r>
              <a:rPr lang="en-US">
                <a:solidFill>
                  <a:srgbClr val="FFFFFF"/>
                </a:solidFill>
              </a:rPr>
              <a:t>Systemic racism: examples: within the criminal justice system, healthcare system</a:t>
            </a:r>
            <a:endParaRPr lang="en-US"/>
          </a:p>
          <a:p>
            <a:endParaRPr lang="en-US">
              <a:solidFill>
                <a:srgbClr val="FFFFFF"/>
              </a:solidFill>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17</a:t>
            </a:fld>
            <a:endParaRPr lang="en-US"/>
          </a:p>
        </p:txBody>
      </p:sp>
    </p:spTree>
    <p:extLst>
      <p:ext uri="{BB962C8B-B14F-4D97-AF65-F5344CB8AC3E}">
        <p14:creationId xmlns:p14="http://schemas.microsoft.com/office/powerpoint/2010/main" val="4027796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FFFF"/>
                </a:solidFill>
              </a:rPr>
              <a:t>Just to really step back to the fundamentals, the first question we want to ask you today is “is it important to you or your work to have access to health metrics by race and ethnicity?”   This is the first poll on your tables.</a:t>
            </a:r>
            <a:endParaRPr lang="en-US"/>
          </a:p>
          <a:p>
            <a:endParaRPr lang="en-US">
              <a:solidFill>
                <a:srgbClr val="FFFFFF"/>
              </a:solidFill>
            </a:endParaRPr>
          </a:p>
          <a:p>
            <a:r>
              <a:rPr lang="en-US">
                <a:solidFill>
                  <a:srgbClr val="FFFFFF"/>
                </a:solidFill>
              </a:rPr>
              <a:t>We’d love to hear from you on how you have seen race/ethnicity data used? How do you feel about race/ethnicity data being used? What are the benefits and limitations?</a:t>
            </a:r>
            <a:endParaRPr lang="en-US"/>
          </a:p>
          <a:p>
            <a:endParaRPr lang="en-US">
              <a:solidFill>
                <a:srgbClr val="FFFFFF"/>
              </a:solidFill>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18</a:t>
            </a:fld>
            <a:endParaRPr lang="en-US"/>
          </a:p>
        </p:txBody>
      </p:sp>
    </p:spTree>
    <p:extLst>
      <p:ext uri="{BB962C8B-B14F-4D97-AF65-F5344CB8AC3E}">
        <p14:creationId xmlns:p14="http://schemas.microsoft.com/office/powerpoint/2010/main" val="3774208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Segoe UI"/>
              <a:cs typeface="Segoe UI"/>
            </a:endParaRPr>
          </a:p>
          <a:p>
            <a:r>
              <a:rPr lang="en-US" sz="1800" dirty="0">
                <a:latin typeface="Segoe UI"/>
                <a:cs typeface="Segoe UI"/>
              </a:rPr>
              <a:t>Our</a:t>
            </a:r>
            <a:r>
              <a:rPr lang="en-US" sz="1800" dirty="0">
                <a:effectLst/>
                <a:latin typeface="Segoe UI"/>
                <a:cs typeface="Segoe UI"/>
              </a:rPr>
              <a:t> indicators</a:t>
            </a:r>
            <a:r>
              <a:rPr lang="en-US" sz="1800" dirty="0">
                <a:latin typeface="Segoe UI"/>
                <a:cs typeface="Segoe UI"/>
              </a:rPr>
              <a:t>/metrics</a:t>
            </a:r>
            <a:r>
              <a:rPr lang="en-US" sz="1800" dirty="0">
                <a:effectLst/>
                <a:latin typeface="Segoe UI"/>
                <a:cs typeface="Segoe UI"/>
              </a:rPr>
              <a:t> primarily use population level data, and we wanted to spend some time familiarizing with you what we mean by population-level data.</a:t>
            </a:r>
          </a:p>
          <a:p>
            <a:r>
              <a:rPr lang="en-US" sz="1800" dirty="0">
                <a:latin typeface="Segoe UI"/>
                <a:cs typeface="Segoe UI"/>
              </a:rPr>
              <a:t>We also want to review population level data to discuss other options for engaging with data</a:t>
            </a:r>
          </a:p>
        </p:txBody>
      </p:sp>
      <p:sp>
        <p:nvSpPr>
          <p:cNvPr id="4" name="Slide Number Placeholder 3"/>
          <p:cNvSpPr>
            <a:spLocks noGrp="1"/>
          </p:cNvSpPr>
          <p:nvPr>
            <p:ph type="sldNum" sz="quarter" idx="5"/>
          </p:nvPr>
        </p:nvSpPr>
        <p:spPr/>
        <p:txBody>
          <a:bodyPr/>
          <a:lstStyle/>
          <a:p>
            <a:fld id="{95899B3C-B83F-40BC-8DBE-68368D30E1AF}" type="slidenum">
              <a:rPr lang="en-US" smtClean="0"/>
              <a:t>19</a:t>
            </a:fld>
            <a:endParaRPr lang="en-US"/>
          </a:p>
        </p:txBody>
      </p:sp>
    </p:spTree>
    <p:extLst>
      <p:ext uri="{BB962C8B-B14F-4D97-AF65-F5344CB8AC3E}">
        <p14:creationId xmlns:p14="http://schemas.microsoft.com/office/powerpoint/2010/main" val="168210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section divider; photo can be replaced using right click &gt; Change Picture</a:t>
            </a:r>
          </a:p>
        </p:txBody>
      </p:sp>
      <p:sp>
        <p:nvSpPr>
          <p:cNvPr id="4" name="Slide Number Placeholder 3"/>
          <p:cNvSpPr>
            <a:spLocks noGrp="1"/>
          </p:cNvSpPr>
          <p:nvPr>
            <p:ph type="sldNum" sz="quarter" idx="5"/>
          </p:nvPr>
        </p:nvSpPr>
        <p:spPr/>
        <p:txBody>
          <a:bodyPr/>
          <a:lstStyle/>
          <a:p>
            <a:fld id="{95899B3C-B83F-40BC-8DBE-68368D30E1AF}" type="slidenum">
              <a:rPr lang="en-US" smtClean="0"/>
              <a:t>2</a:t>
            </a:fld>
            <a:endParaRPr lang="en-US"/>
          </a:p>
        </p:txBody>
      </p:sp>
    </p:spTree>
    <p:extLst>
      <p:ext uri="{BB962C8B-B14F-4D97-AF65-F5344CB8AC3E}">
        <p14:creationId xmlns:p14="http://schemas.microsoft.com/office/powerpoint/2010/main" val="386869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is a population? It can be any group or community within a larger community, but it represents the majority experience of that group (or a generalization of the community) and may not represent individual experiences.</a:t>
            </a:r>
            <a:endParaRPr lang="en-US" dirty="0">
              <a:ea typeface="Calibri"/>
              <a:cs typeface="Calibri"/>
            </a:endParaRPr>
          </a:p>
          <a:p>
            <a:r>
              <a:rPr lang="en-US" dirty="0">
                <a:ea typeface="Calibri"/>
                <a:cs typeface="Calibri"/>
              </a:rPr>
              <a:t>Examples of this data:</a:t>
            </a:r>
          </a:p>
          <a:p>
            <a:pPr marL="171450" indent="-171450">
              <a:lnSpc>
                <a:spcPct val="90000"/>
              </a:lnSpc>
              <a:spcBef>
                <a:spcPts val="1000"/>
              </a:spcBef>
              <a:buFont typeface="Arial"/>
              <a:buChar char="•"/>
            </a:pPr>
            <a:r>
              <a:rPr lang="en-US" dirty="0"/>
              <a:t>Birth certificates </a:t>
            </a:r>
            <a:endParaRPr lang="en-US" dirty="0">
              <a:ea typeface="Calibri" panose="020F0502020204030204"/>
              <a:cs typeface="Calibri" panose="020F0502020204030204"/>
            </a:endParaRPr>
          </a:p>
          <a:p>
            <a:pPr marL="171450" indent="-171450">
              <a:lnSpc>
                <a:spcPct val="90000"/>
              </a:lnSpc>
              <a:spcBef>
                <a:spcPts val="1000"/>
              </a:spcBef>
              <a:buFont typeface="Arial"/>
              <a:buChar char="•"/>
            </a:pPr>
            <a:r>
              <a:rPr lang="en-US" dirty="0"/>
              <a:t>Death certificates</a:t>
            </a:r>
            <a:endParaRPr lang="en-US" dirty="0">
              <a:ea typeface="Calibri" panose="020F0502020204030204"/>
              <a:cs typeface="Calibri" panose="020F0502020204030204"/>
            </a:endParaRPr>
          </a:p>
          <a:p>
            <a:pPr marL="171450" indent="-171450">
              <a:lnSpc>
                <a:spcPct val="90000"/>
              </a:lnSpc>
              <a:spcBef>
                <a:spcPts val="1000"/>
              </a:spcBef>
              <a:buFont typeface="Arial"/>
              <a:buChar char="•"/>
            </a:pPr>
            <a:r>
              <a:rPr lang="en-US" dirty="0"/>
              <a:t>Behavioral Risk Factor Surveillance System (BRFSS) survey</a:t>
            </a:r>
            <a:endParaRPr lang="en-US" dirty="0">
              <a:ea typeface="Calibri" panose="020F0502020204030204"/>
              <a:cs typeface="Calibri" panose="020F0502020204030204"/>
            </a:endParaRPr>
          </a:p>
          <a:p>
            <a:pPr marL="171450" indent="-171450">
              <a:lnSpc>
                <a:spcPct val="90000"/>
              </a:lnSpc>
              <a:spcBef>
                <a:spcPts val="1000"/>
              </a:spcBef>
              <a:buFont typeface="Arial"/>
              <a:buChar char="•"/>
            </a:pPr>
            <a:r>
              <a:rPr lang="en-US" dirty="0"/>
              <a:t>Healthy Youth Survey (HYS)</a:t>
            </a:r>
            <a:endParaRPr lang="en-US" dirty="0">
              <a:ea typeface="Calibri" panose="020F0502020204030204"/>
              <a:cs typeface="Calibri" panose="020F0502020204030204"/>
            </a:endParaRPr>
          </a:p>
          <a:p>
            <a:pPr marL="171450" indent="-171450">
              <a:lnSpc>
                <a:spcPct val="90000"/>
              </a:lnSpc>
              <a:spcBef>
                <a:spcPts val="1000"/>
              </a:spcBef>
              <a:buFont typeface="Arial"/>
              <a:buChar char="•"/>
            </a:pPr>
            <a:r>
              <a:rPr lang="en-US" dirty="0"/>
              <a:t>American Community Survey (ACS)</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ea typeface="Calibri" panose="020F0502020204030204"/>
                <a:cs typeface="Calibri" panose="020F0502020204030204"/>
              </a:rPr>
              <a:t>Limitations: by grouping data, we lose individual experiences, and trends we see may not explain the whole picture.  Data is representative of those who participate in the data collection and can be affected by participants wanting to appear socially acceptable or wanting to emphasize their point.</a:t>
            </a:r>
          </a:p>
          <a:p>
            <a:r>
              <a:rPr lang="en-US" dirty="0">
                <a:ea typeface="Calibri" panose="020F0502020204030204"/>
                <a:cs typeface="Calibri" panose="020F0502020204030204"/>
              </a:rPr>
              <a:t>Example: student bullying (HYS data) (Kari: we don't have bullying up on our website.)</a:t>
            </a:r>
          </a:p>
          <a:p>
            <a:pPr marL="171450" indent="-171450">
              <a:buFont typeface="Arial"/>
              <a:buChar char="•"/>
            </a:pPr>
            <a:r>
              <a:rPr lang="en-US" dirty="0">
                <a:ea typeface="Calibri" panose="020F0502020204030204"/>
                <a:cs typeface="Calibri" panose="020F0502020204030204"/>
              </a:rPr>
              <a:t>Overall trend showed a decrease in bullying, data by race/ethnicity doesn't show disparities (African American bullying percentage is lower (but not statistically significant) than White), but perception that bullying is a concern for Black community.  </a:t>
            </a:r>
          </a:p>
          <a:p>
            <a:pPr marL="171450" indent="-171450">
              <a:buFont typeface="Arial"/>
              <a:buChar char="•"/>
            </a:pPr>
            <a:r>
              <a:rPr lang="en-US" dirty="0">
                <a:ea typeface="Calibri" panose="020F0502020204030204"/>
                <a:cs typeface="Calibri" panose="020F0502020204030204"/>
              </a:rPr>
              <a:t>Important to remember that just because no disparities exist, doesn't mean it isn't a concern for community. The data only tells relative differences in metrics, not the importance of the issue to the community.</a:t>
            </a:r>
          </a:p>
          <a:p>
            <a:pPr marL="171450" indent="-171450">
              <a:buFont typeface="Arial"/>
              <a:buChar char="•"/>
            </a:pPr>
            <a:r>
              <a:rPr lang="en-US" dirty="0">
                <a:ea typeface="Calibri" panose="020F0502020204030204"/>
                <a:cs typeface="Calibri" panose="020F0502020204030204"/>
              </a:rPr>
              <a:t>Value of qualitative data, which is detailed individual experience data, which provides more about importance, causes, and barriers, more detailed picture</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20</a:t>
            </a:fld>
            <a:endParaRPr lang="en-US"/>
          </a:p>
        </p:txBody>
      </p:sp>
    </p:spTree>
    <p:extLst>
      <p:ext uri="{BB962C8B-B14F-4D97-AF65-F5344CB8AC3E}">
        <p14:creationId xmlns:p14="http://schemas.microsoft.com/office/powerpoint/2010/main" val="252839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Requires grouping people by factors relevant to public health</a:t>
            </a:r>
          </a:p>
          <a:p>
            <a:r>
              <a:rPr lang="en-US">
                <a:ea typeface="Calibri"/>
                <a:cs typeface="Calibri"/>
              </a:rPr>
              <a:t>Benefit of population-level data is that it puts each of our experiences into context, how do we compare to our group's average, how does the group's average compare to the county average, the state average, the national average.  Simplifies experiences of lots of people down to a generalization that is bigger-picture and easier to make decisions about.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21</a:t>
            </a:fld>
            <a:endParaRPr lang="en-US"/>
          </a:p>
        </p:txBody>
      </p:sp>
    </p:spTree>
    <p:extLst>
      <p:ext uri="{BB962C8B-B14F-4D97-AF65-F5344CB8AC3E}">
        <p14:creationId xmlns:p14="http://schemas.microsoft.com/office/powerpoint/2010/main" val="1552529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22</a:t>
            </a:fld>
            <a:endParaRPr lang="en-US"/>
          </a:p>
        </p:txBody>
      </p:sp>
    </p:spTree>
    <p:extLst>
      <p:ext uri="{BB962C8B-B14F-4D97-AF65-F5344CB8AC3E}">
        <p14:creationId xmlns:p14="http://schemas.microsoft.com/office/powerpoint/2010/main" val="1383155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r>
              <a:rPr lang="en-US">
                <a:cs typeface="Calibri"/>
              </a:rPr>
              <a:t>Talk about HYS as an example of surveys administered by the schools – room for improvement on how many schools and students participate</a:t>
            </a:r>
          </a:p>
          <a:p>
            <a:r>
              <a:rPr lang="en-US">
                <a:cs typeface="Calibri"/>
              </a:rPr>
              <a:t>Encourage a stronger connection with teachers, schools, districts</a:t>
            </a:r>
          </a:p>
          <a:p>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Today, our focus is on how we display data, but there are other aspects of data collection where the community can be involved like with helping with participating in data collection (surveys, etc.), as well as qualitative projects.</a:t>
            </a:r>
            <a:endParaRPr lang="en-US"/>
          </a:p>
          <a:p>
            <a:endParaRPr lang="en-US" b="1">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23</a:t>
            </a:fld>
            <a:endParaRPr lang="en-US"/>
          </a:p>
        </p:txBody>
      </p:sp>
    </p:spTree>
    <p:extLst>
      <p:ext uri="{BB962C8B-B14F-4D97-AF65-F5344CB8AC3E}">
        <p14:creationId xmlns:p14="http://schemas.microsoft.com/office/powerpoint/2010/main" val="263793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we don’t think we’re seeing the bigger picture, that’s when we use qualitative data (don’t know enough information about a specific group etc.)</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24</a:t>
            </a:fld>
            <a:endParaRPr lang="en-US"/>
          </a:p>
        </p:txBody>
      </p:sp>
    </p:spTree>
    <p:extLst>
      <p:ext uri="{BB962C8B-B14F-4D97-AF65-F5344CB8AC3E}">
        <p14:creationId xmlns:p14="http://schemas.microsoft.com/office/powerpoint/2010/main" val="167217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So in looking at population level data, we naturally have to combine people into groups.  Let’s look at what the data we currently have entails. And I wanted to bring up an issue I have heard feedback about in our community.</a:t>
            </a:r>
          </a:p>
          <a:p>
            <a:pPr>
              <a:defRPr/>
            </a:pPr>
            <a:endParaRPr lang="en-US">
              <a:cs typeface="Calibri"/>
            </a:endParaRPr>
          </a:p>
          <a:p>
            <a:pPr>
              <a:defRPr/>
            </a:pPr>
            <a:r>
              <a:rPr lang="en-US">
                <a:cs typeface="Calibri"/>
              </a:rPr>
              <a:t>Sometimes we conduct a survey or listening sessions in our community, and we can do anything we like with that data, but much of our data is pulled from other sources.  These d</a:t>
            </a:r>
            <a:r>
              <a:rPr lang="en-US"/>
              <a:t>ata sources are often limited in terms of the types of race categorization available, here’s an example…</a:t>
            </a:r>
            <a:endParaRPr lang="en-US">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25</a:t>
            </a:fld>
            <a:endParaRPr lang="en-US"/>
          </a:p>
        </p:txBody>
      </p:sp>
    </p:spTree>
    <p:extLst>
      <p:ext uri="{BB962C8B-B14F-4D97-AF65-F5344CB8AC3E}">
        <p14:creationId xmlns:p14="http://schemas.microsoft.com/office/powerpoint/2010/main" val="4181863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this is the set of questions collected on race and ethnicity for birth certificates.  This information is self-reported race/ethnicity from the person who gave birth and sometimes comes from the medical record.</a:t>
            </a:r>
          </a:p>
          <a:p>
            <a:endParaRPr lang="en-US"/>
          </a:p>
          <a:p>
            <a:r>
              <a:rPr lang="en-US"/>
              <a:t>Walk through categories briefly.</a:t>
            </a:r>
          </a:p>
          <a:p>
            <a:endParaRPr lang="en-US"/>
          </a:p>
          <a:p>
            <a:r>
              <a:rPr lang="en-US"/>
              <a:t>Each data source has it’s own way to collecting race and ethnicity information and some have more categories, some less, and for each type of data, we’re limited based on what they collect.</a:t>
            </a:r>
            <a:endParaRPr lang="en-US">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26</a:t>
            </a:fld>
            <a:endParaRPr lang="en-US"/>
          </a:p>
        </p:txBody>
      </p:sp>
    </p:spTree>
    <p:extLst>
      <p:ext uri="{BB962C8B-B14F-4D97-AF65-F5344CB8AC3E}">
        <p14:creationId xmlns:p14="http://schemas.microsoft.com/office/powerpoint/2010/main" val="1552665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It is also worth pointing out there are changes coming to large standardized surveys like the 2030 Census and more local surveys like Healthy Youth Survey and Behavioral Risk Factor Surveillance System to include a new race category option (MENA), and to consider Hispanic or Latino as a race and/or ethnicity that is presented along with the other races previously listed. </a:t>
            </a:r>
          </a:p>
          <a:p>
            <a:endParaRPr lang="en-US">
              <a:cs typeface="Calibri"/>
            </a:endParaRPr>
          </a:p>
          <a:p>
            <a:r>
              <a:rPr lang="en-US">
                <a:cs typeface="Calibri"/>
              </a:rPr>
              <a:t>These changes are the result of many years of advocacy for this change at the national level for the Census. Over time as people start to self-report their race/ethnicity with these additional options, it will open up opportunities to better understand and monitor health trends within these groups specifically. </a:t>
            </a:r>
          </a:p>
          <a:p>
            <a:endParaRPr lang="en-US">
              <a:cs typeface="Calibri"/>
            </a:endParaRPr>
          </a:p>
          <a:p>
            <a:r>
              <a:rPr lang="en-US">
                <a:cs typeface="Calibri"/>
              </a:rPr>
              <a:t>Although MENA was an option in the 2023 HYS survey, a very small number of students selected this option </a:t>
            </a:r>
            <a:r>
              <a:rPr lang="en-US" b="1">
                <a:cs typeface="Calibri"/>
              </a:rPr>
              <a:t> in Kitsap </a:t>
            </a:r>
            <a:r>
              <a:rPr lang="en-US">
                <a:cs typeface="Calibri"/>
              </a:rPr>
              <a:t>as one of their races/ethnicities. We expect more people to self report this option </a:t>
            </a:r>
            <a:r>
              <a:rPr lang="en-US" b="1">
                <a:cs typeface="Calibri"/>
              </a:rPr>
              <a:t>in Kitsap </a:t>
            </a:r>
            <a:r>
              <a:rPr lang="en-US">
                <a:cs typeface="Calibri"/>
              </a:rPr>
              <a:t>as time goes on and people get more used to seeing and identifying with this option. </a:t>
            </a:r>
          </a:p>
          <a:p>
            <a:endParaRPr lang="en-US">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27</a:t>
            </a:fld>
            <a:endParaRPr lang="en-US"/>
          </a:p>
        </p:txBody>
      </p:sp>
    </p:spTree>
    <p:extLst>
      <p:ext uri="{BB962C8B-B14F-4D97-AF65-F5344CB8AC3E}">
        <p14:creationId xmlns:p14="http://schemas.microsoft.com/office/powerpoint/2010/main" val="2152740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Based on the response options that are most commonly available, KPHD typically uses these categories when presenting data by race/ethnicity. </a:t>
            </a:r>
          </a:p>
          <a:p>
            <a:pPr>
              <a:defRPr/>
            </a:pPr>
            <a:r>
              <a:rPr lang="en-US"/>
              <a:t>The groups align with those reported by WA state DOH, CDC, Census.</a:t>
            </a:r>
            <a:endParaRPr lang="en-US">
              <a:ea typeface="Calibri"/>
              <a:cs typeface="Calibri"/>
            </a:endParaRPr>
          </a:p>
          <a:p>
            <a:pPr>
              <a:defRPr/>
            </a:pPr>
            <a:r>
              <a:rPr lang="en-US">
                <a:cs typeface="Calibri"/>
              </a:rPr>
              <a:t>The groups are mutually exclusive, so any individual who reports more than 1 race or ethnicity is categorized as "multiracial" which is not ideal (</a:t>
            </a:r>
            <a:r>
              <a:rPr lang="en-US" sz="1800">
                <a:effectLst/>
                <a:latin typeface="Segoe UI"/>
                <a:cs typeface="Segoe UI"/>
              </a:rPr>
              <a:t>ends up "erasing" any other racial identity a person has in analysis</a:t>
            </a:r>
            <a:r>
              <a:rPr lang="en-US">
                <a:cs typeface="Calibri"/>
              </a:rPr>
              <a:t>). In addition, the "other" group is also not ideal. Both are not particularly informative for any communities.</a:t>
            </a:r>
            <a:endParaRPr lang="en-US">
              <a:ea typeface="Calibri"/>
              <a:cs typeface="Calibri"/>
            </a:endParaRPr>
          </a:p>
          <a:p>
            <a:pPr>
              <a:defRPr/>
            </a:pPr>
            <a:endParaRPr lang="en-US">
              <a:cs typeface="Calibri"/>
            </a:endParaRPr>
          </a:p>
          <a:p>
            <a:pPr>
              <a:defRPr/>
            </a:pPr>
            <a:r>
              <a:rPr lang="en-US">
                <a:cs typeface="Calibri"/>
              </a:rPr>
              <a:t>KPHD is currently looking into ways to improve this. </a:t>
            </a:r>
            <a:endParaRPr lang="en-US">
              <a:ea typeface="Calibri"/>
              <a:cs typeface="Calibri"/>
            </a:endParaRPr>
          </a:p>
          <a:p>
            <a:pPr>
              <a:defRPr/>
            </a:pPr>
            <a:endParaRPr lang="en-US">
              <a:ea typeface="Calibri"/>
              <a:cs typeface="Calibri"/>
            </a:endParaRPr>
          </a:p>
          <a:p>
            <a:pPr>
              <a:defRPr/>
            </a:pPr>
            <a:r>
              <a:rPr lang="en-US"/>
              <a:t>Our current preferred idea is to list race and ethnicity alone or in combination (AOIC)</a:t>
            </a:r>
            <a:endParaRPr lang="en-US">
              <a:ea typeface="Calibri"/>
              <a:cs typeface="Calibri"/>
            </a:endParaRPr>
          </a:p>
          <a:p>
            <a:pPr marL="171450" indent="-171450">
              <a:lnSpc>
                <a:spcPct val="90000"/>
              </a:lnSpc>
              <a:spcBef>
                <a:spcPts val="1000"/>
              </a:spcBef>
              <a:buFont typeface="Arial"/>
              <a:buChar char="•"/>
              <a:defRPr/>
            </a:pPr>
            <a:r>
              <a:rPr lang="en-US"/>
              <a:t>Inclusive categories of race and ethnicity</a:t>
            </a:r>
            <a:endParaRPr lang="en-US">
              <a:ea typeface="Calibri" panose="020F0502020204030204"/>
              <a:cs typeface="Calibri" panose="020F0502020204030204"/>
            </a:endParaRPr>
          </a:p>
          <a:p>
            <a:pPr marL="171450" indent="-171450">
              <a:lnSpc>
                <a:spcPct val="90000"/>
              </a:lnSpc>
              <a:spcBef>
                <a:spcPts val="1000"/>
              </a:spcBef>
              <a:buFont typeface="Arial"/>
              <a:buChar char="•"/>
              <a:defRPr/>
            </a:pPr>
            <a:r>
              <a:rPr lang="en-US"/>
              <a:t>Example: </a:t>
            </a:r>
            <a:endParaRPr lang="en-US">
              <a:ea typeface="Calibri" panose="020F0502020204030204"/>
              <a:cs typeface="Calibri" panose="020F0502020204030204"/>
            </a:endParaRPr>
          </a:p>
          <a:p>
            <a:pPr marL="628650" lvl="1" indent="-171450">
              <a:lnSpc>
                <a:spcPct val="90000"/>
              </a:lnSpc>
              <a:spcBef>
                <a:spcPts val="500"/>
              </a:spcBef>
              <a:buFont typeface="Arial"/>
              <a:buChar char="•"/>
              <a:defRPr/>
            </a:pPr>
            <a:r>
              <a:rPr lang="en-US"/>
              <a:t>An individual identifying as non-Hispanic Black and non-Hispanic American Indian/Alaska Native would be included in both categories</a:t>
            </a:r>
            <a:endParaRPr lang="en-US">
              <a:ea typeface="Calibri" panose="020F0502020204030204"/>
              <a:cs typeface="Calibri" panose="020F0502020204030204"/>
            </a:endParaRPr>
          </a:p>
          <a:p>
            <a:pPr marL="171450" indent="-171450">
              <a:lnSpc>
                <a:spcPct val="90000"/>
              </a:lnSpc>
              <a:spcBef>
                <a:spcPts val="1000"/>
              </a:spcBef>
              <a:buFont typeface="Arial"/>
              <a:buChar char="•"/>
              <a:defRPr/>
            </a:pPr>
            <a:r>
              <a:rPr lang="en-US"/>
              <a:t>Possible for Births data used by KPHD</a:t>
            </a:r>
            <a:endParaRPr lang="en-US">
              <a:ea typeface="Calibri" panose="020F0502020204030204"/>
              <a:cs typeface="Calibri" panose="020F0502020204030204"/>
            </a:endParaRPr>
          </a:p>
          <a:p>
            <a:pPr marL="171450" indent="-171450">
              <a:lnSpc>
                <a:spcPct val="90000"/>
              </a:lnSpc>
              <a:spcBef>
                <a:spcPts val="1000"/>
              </a:spcBef>
              <a:buFont typeface="Arial"/>
              <a:buChar char="•"/>
              <a:defRPr/>
            </a:pPr>
            <a:r>
              <a:rPr lang="en-US"/>
              <a:t>Population denominators not currently available</a:t>
            </a:r>
            <a:endParaRPr lang="en-US">
              <a:ea typeface="Calibri"/>
              <a:cs typeface="Calibri"/>
            </a:endParaRPr>
          </a:p>
          <a:p>
            <a:pPr marL="171450" indent="-171450">
              <a:lnSpc>
                <a:spcPct val="90000"/>
              </a:lnSpc>
              <a:spcBef>
                <a:spcPts val="1000"/>
              </a:spcBef>
              <a:buFont typeface="Arial"/>
              <a:buChar char="•"/>
              <a:defRPr/>
            </a:pPr>
            <a:r>
              <a:rPr lang="en-US"/>
              <a:t>Downside of doing it this way is that it would include all those people who may have a small percentage identification with that group. This may not be ideal for some communities, such as the Tribes.</a:t>
            </a:r>
            <a:endParaRPr lang="en-US">
              <a:ea typeface="Calibri" panose="020F0502020204030204"/>
              <a:cs typeface="Calibri" panose="020F0502020204030204"/>
            </a:endParaRPr>
          </a:p>
          <a:p>
            <a:pPr marL="171450" indent="-171450">
              <a:lnSpc>
                <a:spcPct val="90000"/>
              </a:lnSpc>
              <a:spcBef>
                <a:spcPts val="1000"/>
              </a:spcBef>
              <a:buFont typeface="Arial"/>
              <a:buChar char="•"/>
              <a:defRPr/>
            </a:pPr>
            <a:endParaRPr lang="en-US">
              <a:ea typeface="Calibri" panose="020F0502020204030204"/>
              <a:cs typeface="Calibri" panose="020F0502020204030204"/>
            </a:endParaRPr>
          </a:p>
          <a:p>
            <a:pPr marL="0" indent="0">
              <a:lnSpc>
                <a:spcPct val="90000"/>
              </a:lnSpc>
              <a:spcBef>
                <a:spcPts val="1000"/>
              </a:spcBef>
              <a:buFont typeface="Arial"/>
              <a:buNone/>
              <a:defRPr/>
            </a:pPr>
            <a:r>
              <a:rPr lang="en-US">
                <a:ea typeface="Calibri" panose="020F0502020204030204"/>
                <a:cs typeface="Calibri" panose="020F0502020204030204"/>
              </a:rPr>
              <a:t>This issue is something that my team is working on.  We’re limited by the data we have available and by not having accurate population denominators.  We’ve discussed the population denominator issue with WA DOH and they are working on that.  This work is source by source, and not something we have a lot of control over, but we wanted you to be aware of this.  As we look at collecting our own data in Kitsap, we should consider how it will add to data from other sources.  We would like the opportunity to potentially bring this back as a topic by itself at a later meeting as we get more information.</a:t>
            </a:r>
          </a:p>
        </p:txBody>
      </p:sp>
      <p:sp>
        <p:nvSpPr>
          <p:cNvPr id="4" name="Slide Number Placeholder 3"/>
          <p:cNvSpPr>
            <a:spLocks noGrp="1"/>
          </p:cNvSpPr>
          <p:nvPr>
            <p:ph type="sldNum" sz="quarter" idx="5"/>
          </p:nvPr>
        </p:nvSpPr>
        <p:spPr/>
        <p:txBody>
          <a:bodyPr/>
          <a:lstStyle/>
          <a:p>
            <a:fld id="{95899B3C-B83F-40BC-8DBE-68368D30E1AF}" type="slidenum">
              <a:rPr lang="en-US" smtClean="0"/>
              <a:t>28</a:t>
            </a:fld>
            <a:endParaRPr lang="en-US"/>
          </a:p>
        </p:txBody>
      </p:sp>
    </p:spTree>
    <p:extLst>
      <p:ext uri="{BB962C8B-B14F-4D97-AF65-F5344CB8AC3E}">
        <p14:creationId xmlns:p14="http://schemas.microsoft.com/office/powerpoint/2010/main" val="3114468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cs typeface="Calibri"/>
              </a:rPr>
              <a:t>We compare between groups to provide context around a measure.  How hard will it be to make improvement in this metric?  If other populations have lower rates, then perhaps it is possible to achieve lower rates in this population as well.  If everyone has similar rates, we know it may be harder to make progress or it’s going to require more wholistic work not specifically focused on this population.</a:t>
            </a:r>
            <a:endParaRPr lang="en-US"/>
          </a:p>
          <a:p>
            <a:pPr lvl="0"/>
            <a:endParaRPr lang="en-US" b="0">
              <a:cs typeface="Calibri"/>
            </a:endParaRPr>
          </a:p>
          <a:p>
            <a:r>
              <a:rPr lang="en-US">
                <a:cs typeface="Calibri"/>
              </a:rPr>
              <a:t>We can also compare how a measure may be changing over time within a subgroup. This can deepen our understanding of health disparities and how other factors are affecting this metric over time in order to guide what public health actions are needed.</a:t>
            </a:r>
            <a:endParaRPr lang="en-US">
              <a:ea typeface="Calibri"/>
              <a:cs typeface="Calibri"/>
            </a:endParaRPr>
          </a:p>
          <a:p>
            <a:endParaRPr lang="en-US">
              <a:ea typeface="Calibri"/>
              <a:cs typeface="Calibri"/>
            </a:endParaRPr>
          </a:p>
          <a:p>
            <a:r>
              <a:rPr lang="en-US">
                <a:ea typeface="Calibri"/>
                <a:cs typeface="Calibri"/>
              </a:rPr>
              <a:t>Now Kat is going to go over 2 ways to display race and ethnicity data based on the feedback that we have received.  We'd appreciate your thoughts on the usefulness of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99B3C-B83F-40BC-8DBE-68368D30E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33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3</a:t>
            </a:fld>
            <a:endParaRPr lang="en-US"/>
          </a:p>
        </p:txBody>
      </p:sp>
    </p:spTree>
    <p:extLst>
      <p:ext uri="{BB962C8B-B14F-4D97-AF65-F5344CB8AC3E}">
        <p14:creationId xmlns:p14="http://schemas.microsoft.com/office/powerpoint/2010/main" val="1552529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spcBef>
                <a:spcPts val="0"/>
              </a:spcBef>
              <a:spcAft>
                <a:spcPts val="0"/>
              </a:spcAft>
              <a:buFont typeface="Arial" panose="020B0604020202020204" pitchFamily="34" charset="0"/>
              <a:buChar char="•"/>
            </a:pPr>
            <a:r>
              <a:rPr lang="en-US" sz="1200" dirty="0">
                <a:effectLst/>
                <a:latin typeface="Aptos"/>
                <a:ea typeface="Times New Roman" panose="02020603050405020304" pitchFamily="18" charset="0"/>
                <a:cs typeface="Aptos" panose="020B0004020202020204" pitchFamily="34" charset="0"/>
              </a:rPr>
              <a:t>KPHD produces annual indicators on our website, at the site at the bottom of the slide (kitsappublichealth.org/data).  For these, we standardize how the information appears, so that if you know how to read one of them, you should be able to read any of them.</a:t>
            </a:r>
          </a:p>
          <a:p>
            <a:pPr marL="171450" marR="0" lvl="0" indent="-171450">
              <a:spcBef>
                <a:spcPts val="0"/>
              </a:spcBef>
              <a:spcAft>
                <a:spcPts val="0"/>
              </a:spcAft>
              <a:buFont typeface="Arial" panose="020B0604020202020204" pitchFamily="34" charset="0"/>
              <a:buChar char="•"/>
            </a:pPr>
            <a:r>
              <a:rPr lang="en-US" sz="1200" dirty="0">
                <a:effectLst/>
                <a:latin typeface="Aptos"/>
                <a:ea typeface="Aptos" panose="020B0004020202020204" pitchFamily="34" charset="0"/>
                <a:cs typeface="Aptos" panose="020B0004020202020204" pitchFamily="34" charset="0"/>
              </a:rPr>
              <a:t>This is how we currently display race/ethnicity data.  You’re looking at the percentage of residents who are age 25 or older who have more than a high school education, so at least some trade school or college. They don’t have to have graduated or hold a certificate or a degree.</a:t>
            </a:r>
          </a:p>
          <a:p>
            <a:pPr marL="171450" marR="0" lvl="0" indent="-171450">
              <a:spcBef>
                <a:spcPts val="0"/>
              </a:spcBef>
              <a:spcAft>
                <a:spcPts val="0"/>
              </a:spcAft>
              <a:buFont typeface="Arial" panose="020B0604020202020204" pitchFamily="34" charset="0"/>
              <a:buChar char="•"/>
            </a:pPr>
            <a:r>
              <a:rPr lang="en-US" sz="1200" dirty="0">
                <a:effectLst/>
                <a:latin typeface="Aptos"/>
                <a:ea typeface="Aptos" panose="020B0004020202020204" pitchFamily="34" charset="0"/>
                <a:cs typeface="Aptos" panose="020B0004020202020204" pitchFamily="34" charset="0"/>
              </a:rPr>
              <a:t>Reading it from left to right, it tells you this is the metric by race and ethnicity and it lists each race category.  61.9% of residents who identify as American Indian or Alaska Native in Kitsap had more than a high school education from 2018-2022.</a:t>
            </a:r>
          </a:p>
          <a:p>
            <a:pPr marL="171450" marR="0" lvl="0" indent="-171450">
              <a:spcBef>
                <a:spcPts val="0"/>
              </a:spcBef>
              <a:spcAft>
                <a:spcPts val="0"/>
              </a:spcAft>
              <a:buFont typeface="Arial" panose="020B0604020202020204" pitchFamily="34" charset="0"/>
              <a:buChar char="•"/>
            </a:pPr>
            <a:r>
              <a:rPr lang="en-US" sz="1200" dirty="0">
                <a:effectLst/>
                <a:latin typeface="Aptos"/>
                <a:ea typeface="Aptos" panose="020B0004020202020204" pitchFamily="34" charset="0"/>
                <a:cs typeface="Aptos" panose="020B0004020202020204" pitchFamily="34" charset="0"/>
              </a:rPr>
              <a:t>The reference group for this metric is the racial group with the highest percentage of residents with more than a high school education (in this case the reference group is White, with 75%). Each group is compared to the reference group by comparing 95% confidence intervals to determine if they are statistically significantly different, and you can also clearly see the difference between the length of the bars.</a:t>
            </a:r>
          </a:p>
          <a:p>
            <a:pPr marR="0" lvl="0">
              <a:spcBef>
                <a:spcPts val="0"/>
              </a:spcBef>
              <a:spcAft>
                <a:spcPts val="0"/>
              </a:spcAft>
            </a:pP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R="0" lvl="0">
              <a:spcBef>
                <a:spcPts val="0"/>
              </a:spcBef>
              <a:spcAft>
                <a:spcPts val="0"/>
              </a:spcAft>
            </a:pP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30</a:t>
            </a:fld>
            <a:endParaRPr lang="en-US"/>
          </a:p>
        </p:txBody>
      </p:sp>
    </p:spTree>
    <p:extLst>
      <p:ext uri="{BB962C8B-B14F-4D97-AF65-F5344CB8AC3E}">
        <p14:creationId xmlns:p14="http://schemas.microsoft.com/office/powerpoint/2010/main" val="627645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9CBCE-2388-A6B5-2E7D-2CFFD325A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491AA-BFA2-CDB2-8891-99BD7EE0C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2DC3D-7AD1-6237-C47E-4802E82DB703}"/>
              </a:ext>
            </a:extLst>
          </p:cNvPr>
          <p:cNvSpPr>
            <a:spLocks noGrp="1"/>
          </p:cNvSpPr>
          <p:nvPr>
            <p:ph type="body" idx="1"/>
          </p:nvPr>
        </p:nvSpPr>
        <p:spPr/>
        <p:txBody>
          <a:bodyPr/>
          <a:lstStyle/>
          <a:p>
            <a:r>
              <a:rPr lang="en-US" dirty="0">
                <a:ea typeface="Calibri"/>
                <a:cs typeface="Calibri"/>
              </a:rPr>
              <a:t>Talking points:</a:t>
            </a:r>
          </a:p>
          <a:p>
            <a:r>
              <a:rPr lang="en-US" dirty="0">
                <a:ea typeface="Calibri"/>
                <a:cs typeface="Calibri"/>
              </a:rPr>
              <a:t>Rather than seeing just one year of data, we see median household income for each racial groups over time.  We're also not comparing each racial group against each other like in the previous example, but rather comparing each racial group in Kitsap to Washington (for example, what is the median household income among American Indian or Alaska Natives in Kitsap compared to </a:t>
            </a:r>
            <a:r>
              <a:rPr lang="en-US" dirty="0"/>
              <a:t>American Indian or Alaska Natives median income in Washington. </a:t>
            </a:r>
            <a:endParaRPr lang="en-US" dirty="0">
              <a:ea typeface="Calibri"/>
              <a:cs typeface="Calibri"/>
            </a:endParaRPr>
          </a:p>
          <a:p>
            <a:endParaRPr lang="en-US" dirty="0">
              <a:ea typeface="Calibri"/>
              <a:cs typeface="Calibri"/>
            </a:endParaRPr>
          </a:p>
          <a:p>
            <a:r>
              <a:rPr lang="en-US" dirty="0">
                <a:ea typeface="Calibri"/>
                <a:cs typeface="Calibri"/>
              </a:rPr>
              <a:t>Also, while we don't visually show statistical significance (like in the previous graph) we do state this in the interpretation for the most recent year:</a:t>
            </a:r>
            <a:endParaRPr lang="en-US" dirty="0"/>
          </a:p>
          <a:p>
            <a:r>
              <a:rPr lang="en-US" dirty="0"/>
              <a:t>“From 2018 to 2022, the median household income was similar among American Indian or Alaska Native, Black or African American, Hispanic or Latino, multi-racial, and Native Hawaiian or Pacific Islander residents of Kitsap compared to their counterparts in Washington. Asian or Asian American residents of Kitsap had a statistically significantly lower median income, while White residents of Kitsap had a statistically significantly higher median income compared to their counterparts across Washington.” </a:t>
            </a:r>
          </a:p>
          <a:p>
            <a:endParaRPr lang="en-US" dirty="0">
              <a:ea typeface="Calibri"/>
              <a:cs typeface="Calibri"/>
            </a:endParaRPr>
          </a:p>
          <a:p>
            <a:r>
              <a:rPr lang="en-US" dirty="0">
                <a:ea typeface="Calibri"/>
                <a:cs typeface="Calibri"/>
              </a:rPr>
              <a:t>This one looks a little more complicated, as you're seeing multiple data points over time.  But based on the feedback we have received so far, we’re playing with this updated version.</a:t>
            </a: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3694E9B6-1B67-5302-D8DE-96DBDC6A8EE1}"/>
              </a:ext>
            </a:extLst>
          </p:cNvPr>
          <p:cNvSpPr>
            <a:spLocks noGrp="1"/>
          </p:cNvSpPr>
          <p:nvPr>
            <p:ph type="sldNum" sz="quarter" idx="5"/>
          </p:nvPr>
        </p:nvSpPr>
        <p:spPr/>
        <p:txBody>
          <a:bodyPr/>
          <a:lstStyle/>
          <a:p>
            <a:fld id="{95899B3C-B83F-40BC-8DBE-68368D30E1AF}" type="slidenum">
              <a:rPr lang="en-US" smtClean="0"/>
              <a:t>31</a:t>
            </a:fld>
            <a:endParaRPr lang="en-US"/>
          </a:p>
        </p:txBody>
      </p:sp>
    </p:spTree>
    <p:extLst>
      <p:ext uri="{BB962C8B-B14F-4D97-AF65-F5344CB8AC3E}">
        <p14:creationId xmlns:p14="http://schemas.microsoft.com/office/powerpoint/2010/main" val="2232468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99B3C-B83F-40BC-8DBE-68368D30E1AF}" type="slidenum">
              <a:rPr lang="en-US" smtClean="0"/>
              <a:t>32</a:t>
            </a:fld>
            <a:endParaRPr lang="en-US"/>
          </a:p>
        </p:txBody>
      </p:sp>
    </p:spTree>
    <p:extLst>
      <p:ext uri="{BB962C8B-B14F-4D97-AF65-F5344CB8AC3E}">
        <p14:creationId xmlns:p14="http://schemas.microsoft.com/office/powerpoint/2010/main" val="2585166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99B3C-B83F-40BC-8DBE-68368D30E1AF}" type="slidenum">
              <a:rPr lang="en-US" smtClean="0"/>
              <a:t>33</a:t>
            </a:fld>
            <a:endParaRPr lang="en-US"/>
          </a:p>
        </p:txBody>
      </p:sp>
    </p:spTree>
    <p:extLst>
      <p:ext uri="{BB962C8B-B14F-4D97-AF65-F5344CB8AC3E}">
        <p14:creationId xmlns:p14="http://schemas.microsoft.com/office/powerpoint/2010/main" val="4077464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FFFF"/>
              </a:solidFill>
            </a:endParaRPr>
          </a:p>
          <a:p>
            <a:r>
              <a:rPr lang="en-US">
                <a:solidFill>
                  <a:srgbClr val="FFFFFF"/>
                </a:solidFill>
              </a:rPr>
              <a:t>Give option to people to write in comments OR come off mute</a:t>
            </a:r>
          </a:p>
          <a:p>
            <a:r>
              <a:rPr lang="en-US">
                <a:ea typeface="Calibri"/>
                <a:cs typeface="Calibri"/>
              </a:rPr>
              <a:t>Are there any questions before we go into our discussion?</a:t>
            </a:r>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35</a:t>
            </a:fld>
            <a:endParaRPr lang="en-US"/>
          </a:p>
        </p:txBody>
      </p:sp>
    </p:spTree>
    <p:extLst>
      <p:ext uri="{BB962C8B-B14F-4D97-AF65-F5344CB8AC3E}">
        <p14:creationId xmlns:p14="http://schemas.microsoft.com/office/powerpoint/2010/main" val="2688136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because we are a medium-sized County, we continuously work with data that gives us small numbers. We would like to go over some of this information with how we typically handle small numbers or samples.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36</a:t>
            </a:fld>
            <a:endParaRPr lang="en-US"/>
          </a:p>
        </p:txBody>
      </p:sp>
    </p:spTree>
    <p:extLst>
      <p:ext uri="{BB962C8B-B14F-4D97-AF65-F5344CB8AC3E}">
        <p14:creationId xmlns:p14="http://schemas.microsoft.com/office/powerpoint/2010/main" val="3469725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a:p>
            <a:pPr lvl="0"/>
            <a:r>
              <a:rPr lang="en-US"/>
              <a:t>Sometimes, when we want to compare estimates between population subgroups, some groups are composed of very small numbers of people. </a:t>
            </a:r>
          </a:p>
          <a:p>
            <a:pPr lvl="1"/>
            <a:endParaRPr lang="en-US"/>
          </a:p>
          <a:p>
            <a:pPr lvl="0"/>
            <a:r>
              <a:rPr lang="en-US"/>
              <a:t>The numbers can be small enough where we do not feel confident that they could represent what tends to be the experience of the broader population within that subgroup (a concern of data reliability), or we are concerned that people could potentially identify the individuals for whom data are presented.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37</a:t>
            </a:fld>
            <a:endParaRPr lang="en-US"/>
          </a:p>
        </p:txBody>
      </p:sp>
    </p:spTree>
    <p:extLst>
      <p:ext uri="{BB962C8B-B14F-4D97-AF65-F5344CB8AC3E}">
        <p14:creationId xmlns:p14="http://schemas.microsoft.com/office/powerpoint/2010/main" val="2105521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To give you an example, this graph shows the proportion of students who reported binge drinking alcohol in the past 2 weeks, several race/ethnicity group estimates are suppressed (if the count is less than 10). We do this because if we were to show this information, it could be potentially misleading and potentially identifying for different subgroups, and we want to protect confidentiality.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With such small totals, we are also concerned with how reliable this data is: we do not feel confident that they could represent what tends to be the experience of the broader population within that subgroup. If we were to  show unreliable data, especially publicly, this </a:t>
            </a:r>
            <a:r>
              <a:rPr lang="en-US">
                <a:cs typeface="Calibri"/>
              </a:rPr>
              <a:t>could perpetuate stigma or cause harm to the subgroup.</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This is a limitation of quantitative data displayed at a smaller level (in this case at the county level) because the participation in some surveys can be very low for certain population subgroups and this limits our ability to quantitatively represent the experience of that subgroup as a whole. </a:t>
            </a:r>
          </a:p>
          <a:p>
            <a:r>
              <a:rPr lang="en-US">
                <a:cs typeface="Calibri"/>
              </a:rPr>
              <a:t>(summary of above points):</a:t>
            </a:r>
          </a:p>
          <a:p>
            <a:pPr marL="171450" indent="-171450">
              <a:buFont typeface="Arial" panose="020B0604020202020204" pitchFamily="34" charset="0"/>
              <a:buChar char="•"/>
            </a:pPr>
            <a:r>
              <a:rPr lang="en-US">
                <a:cs typeface="Calibri"/>
              </a:rPr>
              <a:t>perpetuate stigma or cause harm to the subgroup</a:t>
            </a:r>
          </a:p>
          <a:p>
            <a:pPr marL="171450" indent="-171450">
              <a:buFont typeface="Arial" panose="020B0604020202020204" pitchFamily="34" charset="0"/>
              <a:buChar char="•"/>
            </a:pPr>
            <a:r>
              <a:rPr lang="en-US">
                <a:cs typeface="Calibri"/>
              </a:rPr>
              <a:t>Issues of confidentiality/potentially identifying those involved in the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None/>
            </a:pPr>
            <a:r>
              <a:rPr lang="en-US">
                <a:latin typeface="Poppins"/>
                <a:cs typeface="Poppins"/>
              </a:rPr>
              <a:t>We always try to avoid suppression if possible, and there a couple different approaches to achieve this:</a:t>
            </a:r>
          </a:p>
          <a:p>
            <a:pPr marL="171450" indent="-171450">
              <a:buFont typeface="Arial" panose="020B0604020202020204" pitchFamily="34" charset="0"/>
              <a:buChar char="•"/>
            </a:pPr>
            <a:r>
              <a:rPr lang="en-US">
                <a:latin typeface="Poppins"/>
                <a:cs typeface="Poppins"/>
              </a:rPr>
              <a:t>Group data over multiple years (this is what we typically do, as you saw in our example earlier when looking at groups over time (5-year roll ups)</a:t>
            </a:r>
          </a:p>
          <a:p>
            <a:pPr marL="171450" indent="-171450">
              <a:buFont typeface="Arial" panose="020B0604020202020204" pitchFamily="34" charset="0"/>
              <a:buChar char="•"/>
            </a:pPr>
            <a:r>
              <a:rPr lang="en-US">
                <a:latin typeface="Poppins"/>
                <a:cs typeface="Poppins"/>
              </a:rPr>
              <a:t>Group data over multiple subgroups: we do this most often for regions, ages, and income levels, we try to avoid grouping racial categories together</a:t>
            </a:r>
          </a:p>
          <a:p>
            <a:pPr marL="628650" lvl="1" indent="-171450">
              <a:buFont typeface="Arial" panose="020B0604020202020204" pitchFamily="34" charset="0"/>
              <a:buChar char="•"/>
            </a:pPr>
            <a:r>
              <a:rPr lang="en-US">
                <a:latin typeface="Poppins"/>
                <a:cs typeface="Poppins"/>
              </a:rPr>
              <a:t>Pros: we get large enough number to be able to see trends/patterns in populations, we can talk about meaningful comparisons and summaries among 3-10 groups. When the number of groups starts to get beyond 10 or so, we can lose the ability to focus in on population issues (working on population issues is more efficient of resources because it benefits the most people, whereas individual issues have to be addressed one at a time)</a:t>
            </a:r>
          </a:p>
          <a:p>
            <a:pPr marL="628650" lvl="1" indent="-171450">
              <a:buFont typeface="Arial" panose="020B0604020202020204" pitchFamily="34" charset="0"/>
              <a:buChar char="•"/>
            </a:pPr>
            <a:r>
              <a:rPr lang="en-US">
                <a:latin typeface="Poppins"/>
                <a:cs typeface="Poppins"/>
              </a:rPr>
              <a:t>Cons: </a:t>
            </a:r>
            <a:r>
              <a:rPr lang="en-US" sz="1800">
                <a:solidFill>
                  <a:srgbClr val="FF0000"/>
                </a:solidFill>
                <a:effectLst/>
                <a:latin typeface="Aptos" panose="020B0004020202020204" pitchFamily="34" charset="0"/>
                <a:ea typeface="Times New Roman" panose="02020603050405020304" pitchFamily="18" charset="0"/>
                <a:cs typeface="Aptos" panose="020B0004020202020204" pitchFamily="34" charset="0"/>
              </a:rPr>
              <a:t>differences in the group are averaged out, so that we miss highs and lows within the group. Every individual in the group may not feel that they are fully represented because it is an average of the group. Important nuances are missed and those in the majority of the group are most represented.</a:t>
            </a:r>
            <a:endParaRPr lang="en-US">
              <a:latin typeface="Poppins"/>
              <a:cs typeface="Poppins"/>
            </a:endParaRPr>
          </a:p>
          <a:p>
            <a:pPr marL="457200" lvl="1" indent="0">
              <a:buFont typeface="Arial" panose="020B0604020202020204" pitchFamily="34" charset="0"/>
              <a:buNone/>
            </a:pPr>
            <a:endParaRPr lang="en-US">
              <a:latin typeface="Poppins"/>
              <a:cs typeface="Poppins"/>
            </a:endParaRPr>
          </a:p>
          <a:p>
            <a:r>
              <a:rPr lang="en-US" u="sng"/>
              <a:t>Alternatives:</a:t>
            </a:r>
          </a:p>
          <a:p>
            <a:pPr marL="171450" indent="-171450">
              <a:buFont typeface="Arial" panose="020B0604020202020204" pitchFamily="34" charset="0"/>
              <a:buChar char="•"/>
            </a:pPr>
            <a:r>
              <a:rPr lang="en-US"/>
              <a:t>For our data and some data sources, there is some room for negotiation when sharing data with small numbers, and we can have a conversation about this data (in this case the school district which “owns the data”). May be shared internally versus displayed on public. </a:t>
            </a:r>
          </a:p>
          <a:p>
            <a:pPr marL="171450" indent="-171450">
              <a:buFont typeface="Arial" panose="020B0604020202020204" pitchFamily="34" charset="0"/>
              <a:buChar char="•"/>
            </a:pPr>
            <a:r>
              <a:rPr lang="en-US"/>
              <a:t>Another way to enhance this data is conducting qualitative projects (as we mentioned earlier).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Other notes if want more explanation: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With a large confidence interval, not confident in that data and don't want to be misleading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fld id="{95899B3C-B83F-40BC-8DBE-68368D30E1AF}" type="slidenum">
              <a:rPr lang="en-US" smtClean="0"/>
              <a:t>38</a:t>
            </a:fld>
            <a:endParaRPr lang="en-US"/>
          </a:p>
        </p:txBody>
      </p:sp>
    </p:spTree>
    <p:extLst>
      <p:ext uri="{BB962C8B-B14F-4D97-AF65-F5344CB8AC3E}">
        <p14:creationId xmlns:p14="http://schemas.microsoft.com/office/powerpoint/2010/main" val="3001288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Statistical significance is also something that may be more challenging to achieve when working with small numbers. This a general definition of statistical significance/95% confidence interval. I’m going to talk about this more in the next slide using an example</a:t>
            </a:r>
          </a:p>
          <a:p>
            <a:endParaRPr lang="en-US">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39</a:t>
            </a:fld>
            <a:endParaRPr lang="en-US"/>
          </a:p>
        </p:txBody>
      </p:sp>
    </p:spTree>
    <p:extLst>
      <p:ext uri="{BB962C8B-B14F-4D97-AF65-F5344CB8AC3E}">
        <p14:creationId xmlns:p14="http://schemas.microsoft.com/office/powerpoint/2010/main" val="2056898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 this example, students who identified as Asian or Asian American are set as the reference group (because they have the lowest prevalence of reported depression as compared to the other groups). The red bars indicate that there is a statistically significant difference between the reference group (ex: the difference in reported depression between Asian/Asian American and multiracial and Hispanic/Latino 10/12</a:t>
            </a:r>
            <a:r>
              <a:rPr lang="en-US" baseline="30000"/>
              <a:t>th</a:t>
            </a:r>
            <a:r>
              <a:rPr lang="en-US"/>
              <a:t> graders). The lighter orange bar indicates that this is no statistically significant difference. A quick way to know if differences will be statistically different is if you look at the black bars and see if they overlap with one another. </a:t>
            </a:r>
            <a:r>
              <a:rPr lang="en-US">
                <a:cs typeface="Calibri"/>
              </a:rPr>
              <a:t>Since the CIs for Multiracial and Hispanic or Latino groups do not overlap with the CI for the Asian or Asian American group, we consider these differences in the estimates to be statistically significant. Likewise, we do not consider the differences between the other groups and the Asian or Asian American group to be statistically significant because the 95% CIs overlap with one another. </a:t>
            </a:r>
            <a:endParaRPr lang="en-US"/>
          </a:p>
          <a:p>
            <a:endParaRPr lang="en-US">
              <a:cs typeface="Calibri"/>
            </a:endParaRPr>
          </a:p>
          <a:p>
            <a:r>
              <a:rPr lang="en-US">
                <a:cs typeface="Calibri"/>
              </a:rPr>
              <a:t>However, this doesn’t mean that data that isn’t significant isn’t valuable or meaningful information. If just means we can’t say with certainty that the differences between the two groups reflect what we would see in the entire population (in this case Kitsap County). It’s still important to observe these percentages, and to know that these may change over time especially if we are able to sample more people and hopefully achieve with more reliable data. </a:t>
            </a:r>
          </a:p>
          <a:p>
            <a:endParaRPr lang="en-US">
              <a:cs typeface="Calibri"/>
            </a:endParaRPr>
          </a:p>
          <a:p>
            <a:r>
              <a:rPr lang="en-US">
                <a:cs typeface="Calibri"/>
              </a:rPr>
              <a:t>Ask about questions, Kari will jump in</a:t>
            </a:r>
          </a:p>
        </p:txBody>
      </p:sp>
      <p:sp>
        <p:nvSpPr>
          <p:cNvPr id="4" name="Slide Number Placeholder 3"/>
          <p:cNvSpPr>
            <a:spLocks noGrp="1"/>
          </p:cNvSpPr>
          <p:nvPr>
            <p:ph type="sldNum" sz="quarter" idx="5"/>
          </p:nvPr>
        </p:nvSpPr>
        <p:spPr/>
        <p:txBody>
          <a:bodyPr/>
          <a:lstStyle/>
          <a:p>
            <a:fld id="{95899B3C-B83F-40BC-8DBE-68368D30E1AF}" type="slidenum">
              <a:rPr lang="en-US" smtClean="0"/>
              <a:t>40</a:t>
            </a:fld>
            <a:endParaRPr lang="en-US"/>
          </a:p>
        </p:txBody>
      </p:sp>
    </p:spTree>
    <p:extLst>
      <p:ext uri="{BB962C8B-B14F-4D97-AF65-F5344CB8AC3E}">
        <p14:creationId xmlns:p14="http://schemas.microsoft.com/office/powerpoint/2010/main" val="299339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Stock vision/mission slide; image can be changed using right click &gt; Change Picture</a:t>
            </a:r>
          </a:p>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4</a:t>
            </a:fld>
            <a:endParaRPr lang="en-US"/>
          </a:p>
        </p:txBody>
      </p:sp>
    </p:spTree>
    <p:extLst>
      <p:ext uri="{BB962C8B-B14F-4D97-AF65-F5344CB8AC3E}">
        <p14:creationId xmlns:p14="http://schemas.microsoft.com/office/powerpoint/2010/main" val="1493021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451D9-BC78-E3F0-986E-27EC64BDA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473F0-5AD6-3907-6816-B81F41F30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40813-F3C1-84B2-F533-2D23EAC3AA96}"/>
              </a:ext>
            </a:extLst>
          </p:cNvPr>
          <p:cNvSpPr>
            <a:spLocks noGrp="1"/>
          </p:cNvSpPr>
          <p:nvPr>
            <p:ph type="body" idx="1"/>
          </p:nvPr>
        </p:nvSpPr>
        <p:spPr/>
        <p:txBody>
          <a:bodyPr/>
          <a:lstStyle/>
          <a:p>
            <a:r>
              <a:rPr lang="en-US"/>
              <a:t>Thank you for the information you’ve shared today. Kat and I will take it back as we re-design the data on KPHD’s website. This is the last couple slides, where I wanted to leave you with take aways and next steps. How can we all be involved in data for Kitsap?</a:t>
            </a:r>
          </a:p>
          <a:p>
            <a:endParaRPr lang="en-US">
              <a:ea typeface="Calibri"/>
              <a:cs typeface="Calibri"/>
            </a:endParaRPr>
          </a:p>
          <a:p>
            <a:r>
              <a:rPr lang="en-US">
                <a:ea typeface="Calibri"/>
                <a:cs typeface="Calibri"/>
              </a:rPr>
              <a:t>For the Epi team, we will continue to listen and improve our data availability and display</a:t>
            </a:r>
          </a:p>
          <a:p>
            <a:r>
              <a:rPr lang="en-US"/>
              <a:t>1) How do we better identify and receive questions from the community?</a:t>
            </a:r>
          </a:p>
          <a:p>
            <a:r>
              <a:rPr lang="en-US"/>
              <a:t>2) How do we better communicate data with the community?</a:t>
            </a:r>
            <a:endParaRPr lang="en-US">
              <a:ea typeface="Calibri"/>
              <a:cs typeface="Calibri"/>
            </a:endParaRPr>
          </a:p>
          <a:p>
            <a:endParaRPr lang="en-US">
              <a:ea typeface="Calibri"/>
              <a:cs typeface="Calibri"/>
            </a:endParaRPr>
          </a:p>
          <a:p>
            <a:r>
              <a:rPr lang="en-US"/>
              <a:t>These are my suggestions that I would urge this group to become involved in if you have any interest at all.</a:t>
            </a:r>
            <a:endParaRPr lang="en-US">
              <a:ea typeface="Calibri"/>
              <a:cs typeface="Calibri"/>
            </a:endParaRPr>
          </a:p>
          <a:p>
            <a:endParaRPr lang="en-US"/>
          </a:p>
          <a:p>
            <a:r>
              <a:rPr lang="en-US"/>
              <a:t>Advocate </a:t>
            </a:r>
          </a:p>
          <a:p>
            <a:pPr marL="171450" indent="-171450">
              <a:buFont typeface="Arial,Sans-Serif"/>
              <a:buChar char="•"/>
            </a:pPr>
            <a:r>
              <a:rPr lang="en-US"/>
              <a:t>With the organizations who collect data (advocate for how they collect it). </a:t>
            </a:r>
          </a:p>
          <a:p>
            <a:pPr marL="171450" indent="-171450">
              <a:buFont typeface="Arial,Sans-Serif"/>
              <a:buChar char="•"/>
            </a:pPr>
            <a:r>
              <a:rPr lang="en-US"/>
              <a:t>Healthy youth survey and bolstering relationships between schools</a:t>
            </a:r>
          </a:p>
          <a:p>
            <a:pPr marL="171450" indent="-171450">
              <a:buFont typeface="Arial,Sans-Serif"/>
              <a:buChar char="•"/>
            </a:pPr>
            <a:endParaRPr lang="en-US"/>
          </a:p>
          <a:p>
            <a:r>
              <a:rPr lang="en-US"/>
              <a:t>Qualitative:</a:t>
            </a:r>
          </a:p>
          <a:p>
            <a:pPr marL="171450" indent="-171450">
              <a:buFont typeface="Arial,Sans-Serif"/>
              <a:buChar char="•"/>
            </a:pPr>
            <a:r>
              <a:rPr lang="en-US"/>
              <a:t>Possible future discussions with health equity data workgroup: Discuss ways to talk about how KPHD collects data in the community (what could be updated/improved)</a:t>
            </a:r>
          </a:p>
          <a:p>
            <a:pPr marL="171450" indent="-171450">
              <a:buFont typeface="Arial,Sans-Serif"/>
              <a:buChar char="•"/>
            </a:pPr>
            <a:r>
              <a:rPr lang="en-US"/>
              <a:t>Working together with community partners on a community survey this year </a:t>
            </a:r>
          </a:p>
          <a:p>
            <a:pPr marL="171450" indent="-171450">
              <a:buFont typeface="Arial,Sans-Serif"/>
              <a:buChar char="•"/>
            </a:pPr>
            <a:r>
              <a:rPr lang="en-US"/>
              <a:t>Area where we can use communities help – not only in collecting qualitative data – but also in determining areas where more detail is needed in data.</a:t>
            </a:r>
            <a:endParaRPr lang="en-US">
              <a:ea typeface="Calibri"/>
              <a:cs typeface="Calibri"/>
            </a:endParaRPr>
          </a:p>
          <a:p>
            <a:endParaRPr lang="en-US">
              <a:ea typeface="Calibri"/>
              <a:cs typeface="Calibri"/>
            </a:endParaRPr>
          </a:p>
          <a:p>
            <a:r>
              <a:rPr lang="en-US">
                <a:ea typeface="Calibri"/>
                <a:cs typeface="Calibri"/>
              </a:rPr>
              <a:t>Lastly:</a:t>
            </a:r>
          </a:p>
          <a:p>
            <a:r>
              <a:rPr lang="en-US"/>
              <a:t>*We want to recognize that there are changes coming to our federal data collections systems </a:t>
            </a:r>
          </a:p>
          <a:p>
            <a:r>
              <a:rPr lang="en-US"/>
              <a:t>*Continued advocacy for complete, accurate and reliable data for race and other subgroups is more important now then ever </a:t>
            </a:r>
          </a:p>
          <a:p>
            <a:endParaRPr lang="en-US"/>
          </a:p>
          <a:p>
            <a:r>
              <a:rPr lang="en-US"/>
              <a:t>Any follow-up questions/comments please feel free to reach out:</a:t>
            </a:r>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93DB003-D647-E313-5435-A9242FEC5C36}"/>
              </a:ext>
            </a:extLst>
          </p:cNvPr>
          <p:cNvSpPr>
            <a:spLocks noGrp="1"/>
          </p:cNvSpPr>
          <p:nvPr>
            <p:ph type="sldNum" sz="quarter" idx="5"/>
          </p:nvPr>
        </p:nvSpPr>
        <p:spPr/>
        <p:txBody>
          <a:bodyPr/>
          <a:lstStyle/>
          <a:p>
            <a:fld id="{95899B3C-B83F-40BC-8DBE-68368D30E1AF}" type="slidenum">
              <a:rPr lang="en-US" smtClean="0"/>
              <a:t>41</a:t>
            </a:fld>
            <a:endParaRPr lang="en-US"/>
          </a:p>
        </p:txBody>
      </p:sp>
    </p:spTree>
    <p:extLst>
      <p:ext uri="{BB962C8B-B14F-4D97-AF65-F5344CB8AC3E}">
        <p14:creationId xmlns:p14="http://schemas.microsoft.com/office/powerpoint/2010/main" val="2481221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defRPr/>
            </a:pPr>
            <a:endParaRPr lang="en-US">
              <a:ea typeface="Calibri"/>
              <a:cs typeface="Calibri"/>
            </a:endParaRPr>
          </a:p>
          <a:p>
            <a:pPr>
              <a:defRPr/>
            </a:pPr>
            <a:endParaRPr lang="en-US">
              <a:ea typeface="Calibri"/>
              <a:cs typeface="Calibri"/>
            </a:endParaRPr>
          </a:p>
          <a:p>
            <a:pPr>
              <a:defRPr/>
            </a:pPr>
            <a:endParaRPr lang="en-US">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42</a:t>
            </a:fld>
            <a:endParaRPr lang="en-US"/>
          </a:p>
        </p:txBody>
      </p:sp>
    </p:spTree>
    <p:extLst>
      <p:ext uri="{BB962C8B-B14F-4D97-AF65-F5344CB8AC3E}">
        <p14:creationId xmlns:p14="http://schemas.microsoft.com/office/powerpoint/2010/main" val="1200043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Optional section divider</a:t>
            </a:r>
          </a:p>
          <a:p>
            <a:endParaRPr lang="en-US"/>
          </a:p>
        </p:txBody>
      </p:sp>
      <p:sp>
        <p:nvSpPr>
          <p:cNvPr id="4" name="Slide Number Placeholder 3"/>
          <p:cNvSpPr>
            <a:spLocks noGrp="1"/>
          </p:cNvSpPr>
          <p:nvPr>
            <p:ph type="sldNum" sz="quarter" idx="5"/>
          </p:nvPr>
        </p:nvSpPr>
        <p:spPr/>
        <p:txBody>
          <a:bodyPr/>
          <a:lstStyle/>
          <a:p>
            <a:fld id="{95899B3C-B83F-40BC-8DBE-68368D30E1AF}" type="slidenum">
              <a:rPr lang="en-US" smtClean="0"/>
              <a:t>43</a:t>
            </a:fld>
            <a:endParaRPr lang="en-US"/>
          </a:p>
        </p:txBody>
      </p:sp>
    </p:spTree>
    <p:extLst>
      <p:ext uri="{BB962C8B-B14F-4D97-AF65-F5344CB8AC3E}">
        <p14:creationId xmlns:p14="http://schemas.microsoft.com/office/powerpoint/2010/main" val="505688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5899B3C-B83F-40BC-8DBE-68368D30E1AF}" type="slidenum">
              <a:rPr lang="en-US" smtClean="0"/>
              <a:t>44</a:t>
            </a:fld>
            <a:endParaRPr lang="en-US"/>
          </a:p>
        </p:txBody>
      </p:sp>
    </p:spTree>
    <p:extLst>
      <p:ext uri="{BB962C8B-B14F-4D97-AF65-F5344CB8AC3E}">
        <p14:creationId xmlns:p14="http://schemas.microsoft.com/office/powerpoint/2010/main" val="3195884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section divider</a:t>
            </a:r>
          </a:p>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45</a:t>
            </a:fld>
            <a:endParaRPr lang="en-US"/>
          </a:p>
        </p:txBody>
      </p:sp>
    </p:spTree>
    <p:extLst>
      <p:ext uri="{BB962C8B-B14F-4D97-AF65-F5344CB8AC3E}">
        <p14:creationId xmlns:p14="http://schemas.microsoft.com/office/powerpoint/2010/main" val="1150421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95899B3C-B83F-40BC-8DBE-68368D30E1AF}" type="slidenum">
              <a:rPr lang="en-US" smtClean="0"/>
              <a:t>46</a:t>
            </a:fld>
            <a:endParaRPr lang="en-US"/>
          </a:p>
        </p:txBody>
      </p:sp>
    </p:spTree>
    <p:extLst>
      <p:ext uri="{BB962C8B-B14F-4D97-AF65-F5344CB8AC3E}">
        <p14:creationId xmlns:p14="http://schemas.microsoft.com/office/powerpoint/2010/main" val="1779820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section divider</a:t>
            </a:r>
          </a:p>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5</a:t>
            </a:fld>
            <a:endParaRPr lang="en-US"/>
          </a:p>
        </p:txBody>
      </p:sp>
    </p:spTree>
    <p:extLst>
      <p:ext uri="{BB962C8B-B14F-4D97-AF65-F5344CB8AC3E}">
        <p14:creationId xmlns:p14="http://schemas.microsoft.com/office/powerpoint/2010/main" val="232585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52E7-FDD9-4EA3-7B38-CD82266F9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24709-A63F-C25C-EF11-EC60BBBD7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D301E-959A-6BEB-921F-2939ACA2A5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AA5F30-1318-D643-A153-36631E8FA180}"/>
              </a:ext>
            </a:extLst>
          </p:cNvPr>
          <p:cNvSpPr>
            <a:spLocks noGrp="1"/>
          </p:cNvSpPr>
          <p:nvPr>
            <p:ph type="sldNum" sz="quarter" idx="5"/>
          </p:nvPr>
        </p:nvSpPr>
        <p:spPr/>
        <p:txBody>
          <a:bodyPr/>
          <a:lstStyle/>
          <a:p>
            <a:fld id="{95899B3C-B83F-40BC-8DBE-68368D30E1AF}" type="slidenum">
              <a:rPr lang="en-US" smtClean="0"/>
              <a:t>6</a:t>
            </a:fld>
            <a:endParaRPr lang="en-US"/>
          </a:p>
        </p:txBody>
      </p:sp>
    </p:spTree>
    <p:extLst>
      <p:ext uri="{BB962C8B-B14F-4D97-AF65-F5344CB8AC3E}">
        <p14:creationId xmlns:p14="http://schemas.microsoft.com/office/powerpoint/2010/main" val="82147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ACA0F-CA06-4185-3ABB-859E15666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1D2FD-DE2B-1DF5-2AEE-6CD783B0B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52D07-82FF-1494-6A22-A301F43997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section divider</a:t>
            </a:r>
          </a:p>
          <a:p>
            <a:endParaRPr lang="en-US" dirty="0"/>
          </a:p>
        </p:txBody>
      </p:sp>
      <p:sp>
        <p:nvSpPr>
          <p:cNvPr id="4" name="Slide Number Placeholder 3">
            <a:extLst>
              <a:ext uri="{FF2B5EF4-FFF2-40B4-BE49-F238E27FC236}">
                <a16:creationId xmlns:a16="http://schemas.microsoft.com/office/drawing/2014/main" id="{E960C247-2F74-7CA9-C601-AB19CC81FF77}"/>
              </a:ext>
            </a:extLst>
          </p:cNvPr>
          <p:cNvSpPr>
            <a:spLocks noGrp="1"/>
          </p:cNvSpPr>
          <p:nvPr>
            <p:ph type="sldNum" sz="quarter" idx="5"/>
          </p:nvPr>
        </p:nvSpPr>
        <p:spPr/>
        <p:txBody>
          <a:bodyPr/>
          <a:lstStyle/>
          <a:p>
            <a:fld id="{95899B3C-B83F-40BC-8DBE-68368D30E1AF}" type="slidenum">
              <a:rPr lang="en-US" smtClean="0"/>
              <a:t>7</a:t>
            </a:fld>
            <a:endParaRPr lang="en-US"/>
          </a:p>
        </p:txBody>
      </p:sp>
    </p:spTree>
    <p:extLst>
      <p:ext uri="{BB962C8B-B14F-4D97-AF65-F5344CB8AC3E}">
        <p14:creationId xmlns:p14="http://schemas.microsoft.com/office/powerpoint/2010/main" val="130052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99B3C-B83F-40BC-8DBE-68368D30E1AF}" type="slidenum">
              <a:rPr lang="en-US" smtClean="0"/>
              <a:t>8</a:t>
            </a:fld>
            <a:endParaRPr lang="en-US"/>
          </a:p>
        </p:txBody>
      </p:sp>
    </p:spTree>
    <p:extLst>
      <p:ext uri="{BB962C8B-B14F-4D97-AF65-F5344CB8AC3E}">
        <p14:creationId xmlns:p14="http://schemas.microsoft.com/office/powerpoint/2010/main" val="155252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B5C57-2D11-B127-652C-DA0F8E69C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2DC36-993E-A2D9-0935-3352C2D12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B535B-3975-ADA7-8336-74E06AA646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A63D93-FA4C-C69E-02B4-15C0EEE33673}"/>
              </a:ext>
            </a:extLst>
          </p:cNvPr>
          <p:cNvSpPr>
            <a:spLocks noGrp="1"/>
          </p:cNvSpPr>
          <p:nvPr>
            <p:ph type="sldNum" sz="quarter" idx="5"/>
          </p:nvPr>
        </p:nvSpPr>
        <p:spPr/>
        <p:txBody>
          <a:bodyPr/>
          <a:lstStyle/>
          <a:p>
            <a:fld id="{95899B3C-B83F-40BC-8DBE-68368D30E1AF}" type="slidenum">
              <a:rPr lang="en-US" smtClean="0"/>
              <a:t>9</a:t>
            </a:fld>
            <a:endParaRPr lang="en-US"/>
          </a:p>
        </p:txBody>
      </p:sp>
    </p:spTree>
    <p:extLst>
      <p:ext uri="{BB962C8B-B14F-4D97-AF65-F5344CB8AC3E}">
        <p14:creationId xmlns:p14="http://schemas.microsoft.com/office/powerpoint/2010/main" val="389014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02DF-4ED3-9FE0-041E-D6DE4A154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68541B-2EFB-6FEC-F4A9-BFCFC032E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2012CA-0F99-A12F-74DC-31144A1EF5C8}"/>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5" name="Footer Placeholder 4">
            <a:extLst>
              <a:ext uri="{FF2B5EF4-FFF2-40B4-BE49-F238E27FC236}">
                <a16:creationId xmlns:a16="http://schemas.microsoft.com/office/drawing/2014/main" id="{1DC85710-EEC1-CBF9-0778-3E13933E8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F4666-17DD-70D8-592E-2E240C2997A7}"/>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408032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C4B3-CDDE-D3D9-5357-B447642217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3B5648-6CB8-E8F6-94AE-BFE6F3F4A6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29145-2488-F382-3271-B7184A14C6C6}"/>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5" name="Footer Placeholder 4">
            <a:extLst>
              <a:ext uri="{FF2B5EF4-FFF2-40B4-BE49-F238E27FC236}">
                <a16:creationId xmlns:a16="http://schemas.microsoft.com/office/drawing/2014/main" id="{732104F1-ACDA-CC2E-ABC6-833652114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3A1A7-3CC9-F3AC-16AC-DC6D86735BF7}"/>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212695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67105-71FD-6EB6-78E0-ADA81EB608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48BB32-B7D8-AA7A-872D-3E2209F7E4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47C16-2A30-7F31-4637-813305AB1005}"/>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5" name="Footer Placeholder 4">
            <a:extLst>
              <a:ext uri="{FF2B5EF4-FFF2-40B4-BE49-F238E27FC236}">
                <a16:creationId xmlns:a16="http://schemas.microsoft.com/office/drawing/2014/main" id="{6BB3C6BF-3105-3C2C-20AA-7F6CAD2E2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FBE50-3961-79A7-1058-017BB167FF97}"/>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347271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F645-33DE-FB0E-8628-71DBAE9EA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5A265-CF5F-AD8A-3179-461B02E37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0FB81-1FD9-0250-D2AE-A9B8793D0FE5}"/>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5" name="Footer Placeholder 4">
            <a:extLst>
              <a:ext uri="{FF2B5EF4-FFF2-40B4-BE49-F238E27FC236}">
                <a16:creationId xmlns:a16="http://schemas.microsoft.com/office/drawing/2014/main" id="{23C661E0-D4E2-C92D-D069-A1EA6CFEE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36067B-008F-91DA-AC73-7F5CB8FE3B95}"/>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235224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6DC-0CD1-8686-0C46-41762A55DE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85640F-1CF1-5E5B-8313-8D626E2E3C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AEF079-F97E-6FF3-8C4E-AFB0901A1450}"/>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5" name="Footer Placeholder 4">
            <a:extLst>
              <a:ext uri="{FF2B5EF4-FFF2-40B4-BE49-F238E27FC236}">
                <a16:creationId xmlns:a16="http://schemas.microsoft.com/office/drawing/2014/main" id="{1C440C4E-0A2C-1151-76AD-6DC1D9B14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07DF9-EF78-2D09-2559-2BE63374325A}"/>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3658475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50DB-261E-0DC2-330A-7AB2F86DA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8B75A-380F-5FC5-0B1F-18FD0A9C3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26373D-29BC-BE85-499F-A957157C38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EDA70C-B1FB-F4F5-EE41-08354D3A3857}"/>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6" name="Footer Placeholder 5">
            <a:extLst>
              <a:ext uri="{FF2B5EF4-FFF2-40B4-BE49-F238E27FC236}">
                <a16:creationId xmlns:a16="http://schemas.microsoft.com/office/drawing/2014/main" id="{71B790CA-3B72-A3CF-CAA6-3688BC3BD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8A61F-2C20-738E-74FD-851BB6980F6A}"/>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198528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DD60D-79A3-3CEA-4695-79F2158C45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0B8033-30AC-6A5C-56E9-84FA05E2D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4FB949-0E65-78A7-7293-28E4C9B77F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C3F56E-0DCE-A887-65C3-74BF5F63B0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4284F-AD56-B054-B201-346701D3C6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A4B777-5673-6A5B-D81C-E93425E489B5}"/>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8" name="Footer Placeholder 7">
            <a:extLst>
              <a:ext uri="{FF2B5EF4-FFF2-40B4-BE49-F238E27FC236}">
                <a16:creationId xmlns:a16="http://schemas.microsoft.com/office/drawing/2014/main" id="{52A41212-157B-8C04-FE3A-6AE0E9419B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1B92D8-B6EC-7B2C-F806-F8256FF6C62C}"/>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334602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63FE-2523-2F3A-4C89-4566077E91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CCA95B-12EE-11A1-05E1-806A56D5EDC8}"/>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4" name="Footer Placeholder 3">
            <a:extLst>
              <a:ext uri="{FF2B5EF4-FFF2-40B4-BE49-F238E27FC236}">
                <a16:creationId xmlns:a16="http://schemas.microsoft.com/office/drawing/2014/main" id="{748323E3-B278-B7B4-5AC1-B66BF504A5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717F22-AE7B-2C0E-D5CD-4193848E4500}"/>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246149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E958CA-E0C0-7C98-6F77-CB7D492C929E}"/>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3" name="Footer Placeholder 2">
            <a:extLst>
              <a:ext uri="{FF2B5EF4-FFF2-40B4-BE49-F238E27FC236}">
                <a16:creationId xmlns:a16="http://schemas.microsoft.com/office/drawing/2014/main" id="{822DC8E7-B853-FDAB-472A-879BB03DC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078A3-D246-6F49-8144-1C5A7FC6F4F9}"/>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212965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F0514-813A-9FFB-F20F-3FC2FF6D7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BDC2AB-F32D-BB00-65B9-20374EDB8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E6CBA7-6308-2F69-5759-955882946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A03E1-7AE8-19A9-57A7-9D3435C731A5}"/>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6" name="Footer Placeholder 5">
            <a:extLst>
              <a:ext uri="{FF2B5EF4-FFF2-40B4-BE49-F238E27FC236}">
                <a16:creationId xmlns:a16="http://schemas.microsoft.com/office/drawing/2014/main" id="{9DF8E4F5-6E96-2E02-8E7F-287A9C4DE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DFE39-C1D2-524E-DFC0-0D54B4641EAC}"/>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4167481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BC1B-48D9-041E-4DC9-F11F716AF2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0B7D3D-EE39-72DF-15E0-01F7BF1B7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15689D-9CAC-DCA1-1D8E-2E1635BA0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538DE-A9F4-226E-A006-B54DF6AFE785}"/>
              </a:ext>
            </a:extLst>
          </p:cNvPr>
          <p:cNvSpPr>
            <a:spLocks noGrp="1"/>
          </p:cNvSpPr>
          <p:nvPr>
            <p:ph type="dt" sz="half" idx="10"/>
          </p:nvPr>
        </p:nvSpPr>
        <p:spPr/>
        <p:txBody>
          <a:bodyPr/>
          <a:lstStyle/>
          <a:p>
            <a:fld id="{0AFAE1F9-6FF1-4051-9380-6934092346F3}" type="datetimeFigureOut">
              <a:rPr lang="en-US" smtClean="0"/>
              <a:t>3/18/2025</a:t>
            </a:fld>
            <a:endParaRPr lang="en-US"/>
          </a:p>
        </p:txBody>
      </p:sp>
      <p:sp>
        <p:nvSpPr>
          <p:cNvPr id="6" name="Footer Placeholder 5">
            <a:extLst>
              <a:ext uri="{FF2B5EF4-FFF2-40B4-BE49-F238E27FC236}">
                <a16:creationId xmlns:a16="http://schemas.microsoft.com/office/drawing/2014/main" id="{E4F0DCC1-B618-39C5-13E1-25F2360F6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7AC9C-7B88-6F6A-03CB-AA9596C97F4A}"/>
              </a:ext>
            </a:extLst>
          </p:cNvPr>
          <p:cNvSpPr>
            <a:spLocks noGrp="1"/>
          </p:cNvSpPr>
          <p:nvPr>
            <p:ph type="sldNum" sz="quarter" idx="12"/>
          </p:nvPr>
        </p:nvSpPr>
        <p:spPr/>
        <p:txBody>
          <a:bodyPr/>
          <a:lstStyle/>
          <a:p>
            <a:fld id="{44BB588B-358D-4670-AA17-4CA31C7A3842}" type="slidenum">
              <a:rPr lang="en-US" smtClean="0"/>
              <a:t>‹#›</a:t>
            </a:fld>
            <a:endParaRPr lang="en-US"/>
          </a:p>
        </p:txBody>
      </p:sp>
    </p:spTree>
    <p:extLst>
      <p:ext uri="{BB962C8B-B14F-4D97-AF65-F5344CB8AC3E}">
        <p14:creationId xmlns:p14="http://schemas.microsoft.com/office/powerpoint/2010/main" val="107072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07603-5E54-A0DA-8564-5135B1CD82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1BAA16-2CC6-C392-617E-B0375FA3D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ADEE0-2D9B-04E9-1BD5-237BB79E7B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FAE1F9-6FF1-4051-9380-6934092346F3}" type="datetimeFigureOut">
              <a:rPr lang="en-US" smtClean="0"/>
              <a:t>3/18/2025</a:t>
            </a:fld>
            <a:endParaRPr lang="en-US"/>
          </a:p>
        </p:txBody>
      </p:sp>
      <p:sp>
        <p:nvSpPr>
          <p:cNvPr id="5" name="Footer Placeholder 4">
            <a:extLst>
              <a:ext uri="{FF2B5EF4-FFF2-40B4-BE49-F238E27FC236}">
                <a16:creationId xmlns:a16="http://schemas.microsoft.com/office/drawing/2014/main" id="{608AA7BC-BFE0-E2E5-DBD0-E33A2659B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67620F-4F3A-0898-F718-B41C53D7D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BB588B-358D-4670-AA17-4CA31C7A3842}" type="slidenum">
              <a:rPr lang="en-US" smtClean="0"/>
              <a:t>‹#›</a:t>
            </a:fld>
            <a:endParaRPr lang="en-US"/>
          </a:p>
        </p:txBody>
      </p:sp>
    </p:spTree>
    <p:extLst>
      <p:ext uri="{BB962C8B-B14F-4D97-AF65-F5344CB8AC3E}">
        <p14:creationId xmlns:p14="http://schemas.microsoft.com/office/powerpoint/2010/main" val="1013180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dc.gov/training-publichealth101/php/training/introduction-to-epidemiology.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phaboard.org/wp-content/uploads/EPHS-Graphic-Image.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microsoft.com/office/2011/relationships/webextension" Target="../webextensions/webextension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oh.wa.gov/sites/default/files/legacy/Documents/Pubs/422-020-WashingtonStateBirthFilingForm.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federalregister.gov/d/2024-06469" TargetMode="External"/><Relationship Id="rId5" Type="http://schemas.openxmlformats.org/officeDocument/2006/relationships/hyperlink" Target="https://www.npr.org/2024/03/28/1237218459/census-race-categories-ethnicity-middle-east-north-Africa" TargetMode="External"/><Relationship Id="rId4" Type="http://schemas.openxmlformats.org/officeDocument/2006/relationships/hyperlink" Target="https://www.nytimes.com/interactive/2024/02/25/us/census-race-ethnicity-middle-east-north-africa.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public.tableau.com/views/indicators2_0testing_default/Dashboard_ALLovertime_ALL?:language=en-US&amp;publish=yes&amp;:sid=&amp;:redirect=auth&amp;:display_count=n&amp;:origin=viz_share_lin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public.tableau.com/app/profile/kitsap.public.health.district.assessment.and.epi.team/viz/StudentswhoReportedBingeDrinkingAlcohol_16663724478950/YouthBingeDrinkingIndicator?publish=y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public.tableau.com/app/profile/kitsap.public.health.district.assessment.and.epi.team/viz/StudentswhoReportedBingeDrinkingAlcohol_16663724478950/YouthBingeDrinkingIndicator?publish=y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mailto:epi@kitsappublichealth.org" TargetMode="Externa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hyperlink" Target="https://s3.us-gov-west-1.amazonaws.com/cg-d102dd1b-a880-440b-9eae-e2445148aee9/s3fs-public/documents/AANHPI-Data-Disaggregation-Resource-Guide_Final_508c_6.14.23.pdf" TargetMode="External"/><Relationship Id="rId3" Type="http://schemas.openxmlformats.org/officeDocument/2006/relationships/image" Target="../media/image41.png"/><Relationship Id="rId7" Type="http://schemas.openxmlformats.org/officeDocument/2006/relationships/hyperlink" Target="https://www.commonwealthfund.org/publications/fund-reports/2024/apr/advancing-racial-equity-us-health-care?utm_campaign=Advancing%20Health%20Equity&amp;utm_medium=email&amp;_hsenc=p2ANqtz-80eGQW7XkIy7tXt2F4fGLSE29A3sB0D9AeBmTey9XMcz-eWWkBvh2akbdAhlqF-aEttG1CgUSDPvRMleBJVF7S9ehlyVkgwPbBPKGqvxe2NiGExR4&amp;_hsmi=303268336&amp;utm_source=alert"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uihi.org/resources/best-practices-for-american-indian-and-alaska-native-data-collection/" TargetMode="External"/><Relationship Id="rId5" Type="http://schemas.openxmlformats.org/officeDocument/2006/relationships/hyperlink" Target="https://cdn.kingcounty.gov/-/media/king-county/depts/dph/documents/about-public-health/equity-community-partnerships/phskc-equitable-language-guide.pdf?rev=884cf1320d124c7a94cb96c5e35b1567&amp;hash=97E975791A88F572859C1FB2FDC4C607" TargetMode="External"/><Relationship Id="rId10" Type="http://schemas.openxmlformats.org/officeDocument/2006/relationships/hyperlink" Target="https://www.naccho.org/uploads/downloadable-resources/BPHP-Toolkit.pdf" TargetMode="External"/><Relationship Id="rId4" Type="http://schemas.openxmlformats.org/officeDocument/2006/relationships/hyperlink" Target="https://www.urban.org/research/publication/do-no-harm-guide-applying-equity-awareness-data-visualization" TargetMode="External"/><Relationship Id="rId9" Type="http://schemas.openxmlformats.org/officeDocument/2006/relationships/hyperlink" Target="https://www.urban.org/sites/default/files/2024-04/Do_No_Harm_Guide_Crafting_Equitable_Data_Narratives.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equity@kitsappublichealth.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sky with mountains in the distance&#10;&#10;Description automatically generated">
            <a:extLst>
              <a:ext uri="{FF2B5EF4-FFF2-40B4-BE49-F238E27FC236}">
                <a16:creationId xmlns:a16="http://schemas.microsoft.com/office/drawing/2014/main" id="{BB6CC0F0-DC90-F1F9-B38D-F91D21C75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72EEA067-29F4-E3B4-2F51-AA35FBE08C30}"/>
              </a:ext>
            </a:extLst>
          </p:cNvPr>
          <p:cNvSpPr>
            <a:spLocks noGrp="1" noRot="1" noMove="1" noResize="1" noEditPoints="1" noAdjustHandles="1" noChangeArrowheads="1" noChangeShapeType="1"/>
          </p:cNvSpPr>
          <p:nvPr/>
        </p:nvSpPr>
        <p:spPr>
          <a:xfrm>
            <a:off x="0" y="0"/>
            <a:ext cx="12192000" cy="6858000"/>
          </a:xfrm>
          <a:prstGeom prst="rect">
            <a:avLst/>
          </a:prstGeom>
          <a:solidFill>
            <a:srgbClr val="004960">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0A7305E-3A6A-F3F7-323E-984CDBF65D71}"/>
              </a:ext>
            </a:extLst>
          </p:cNvPr>
          <p:cNvSpPr>
            <a:spLocks noGrp="1"/>
          </p:cNvSpPr>
          <p:nvPr>
            <p:ph type="ctrTitle"/>
          </p:nvPr>
        </p:nvSpPr>
        <p:spPr>
          <a:xfrm>
            <a:off x="2013799" y="2689854"/>
            <a:ext cx="9181763" cy="1647694"/>
          </a:xfrm>
        </p:spPr>
        <p:txBody>
          <a:bodyPr anchor="t">
            <a:noAutofit/>
          </a:bodyPr>
          <a:lstStyle/>
          <a:p>
            <a:pPr algn="l"/>
            <a:r>
              <a:rPr lang="en-US" sz="4200" b="1" dirty="0">
                <a:solidFill>
                  <a:srgbClr val="FBF0D7"/>
                </a:solidFill>
                <a:latin typeface="Poppins" panose="00000500000000000000" pitchFamily="2" charset="0"/>
                <a:cs typeface="Poppins" panose="00000500000000000000" pitchFamily="2" charset="0"/>
              </a:rPr>
              <a:t>Kitsap Health Equity Collaborative</a:t>
            </a:r>
            <a:br>
              <a:rPr lang="en-US" sz="4000" b="1" dirty="0">
                <a:solidFill>
                  <a:srgbClr val="FBF0D7"/>
                </a:solidFill>
                <a:latin typeface="Poppins" panose="00000500000000000000" pitchFamily="2" charset="0"/>
                <a:cs typeface="Poppins" panose="00000500000000000000" pitchFamily="2" charset="0"/>
              </a:rPr>
            </a:br>
            <a:r>
              <a:rPr lang="en-US" sz="3200" i="1" dirty="0">
                <a:solidFill>
                  <a:schemeClr val="bg1"/>
                </a:solidFill>
                <a:latin typeface="Poppins" panose="00000500000000000000" pitchFamily="2" charset="0"/>
                <a:cs typeface="Poppins" panose="00000500000000000000" pitchFamily="2" charset="0"/>
              </a:rPr>
              <a:t>March 18, 2025</a:t>
            </a:r>
          </a:p>
        </p:txBody>
      </p:sp>
      <p:cxnSp>
        <p:nvCxnSpPr>
          <p:cNvPr id="20" name="Straight Connector 19">
            <a:extLst>
              <a:ext uri="{FF2B5EF4-FFF2-40B4-BE49-F238E27FC236}">
                <a16:creationId xmlns:a16="http://schemas.microsoft.com/office/drawing/2014/main" id="{8378A9E6-5AE2-2261-66B4-DF586916F901}"/>
              </a:ext>
            </a:extLst>
          </p:cNvPr>
          <p:cNvCxnSpPr>
            <a:cxnSpLocks/>
          </p:cNvCxnSpPr>
          <p:nvPr/>
        </p:nvCxnSpPr>
        <p:spPr>
          <a:xfrm>
            <a:off x="1855695" y="2576891"/>
            <a:ext cx="0" cy="1335741"/>
          </a:xfrm>
          <a:prstGeom prst="line">
            <a:avLst/>
          </a:prstGeom>
          <a:ln w="50800">
            <a:solidFill>
              <a:srgbClr val="54B4B7"/>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C271313-0E05-03DB-BE90-3E20A97C29F4}"/>
              </a:ext>
            </a:extLst>
          </p:cNvPr>
          <p:cNvSpPr txBox="1"/>
          <p:nvPr/>
        </p:nvSpPr>
        <p:spPr>
          <a:xfrm>
            <a:off x="2299855" y="5320020"/>
            <a:ext cx="3672899" cy="861774"/>
          </a:xfrm>
          <a:prstGeom prst="rect">
            <a:avLst/>
          </a:prstGeom>
          <a:noFill/>
        </p:spPr>
        <p:txBody>
          <a:bodyPr wrap="square" rtlCol="0">
            <a:spAutoFit/>
          </a:bodyPr>
          <a:lstStyle/>
          <a:p>
            <a:r>
              <a:rPr lang="en-US" b="1" dirty="0">
                <a:solidFill>
                  <a:srgbClr val="FBF0D7"/>
                </a:solidFill>
                <a:latin typeface="Poppins" panose="00000500000000000000" pitchFamily="2" charset="0"/>
                <a:cs typeface="Poppins" panose="00000500000000000000" pitchFamily="2" charset="0"/>
              </a:rPr>
              <a:t>Erica Whares</a:t>
            </a:r>
          </a:p>
          <a:p>
            <a:r>
              <a:rPr lang="en-US" sz="1600" dirty="0">
                <a:solidFill>
                  <a:schemeClr val="bg1"/>
                </a:solidFill>
                <a:latin typeface="Poppins" panose="00000500000000000000" pitchFamily="2" charset="0"/>
                <a:cs typeface="Poppins" panose="00000500000000000000" pitchFamily="2" charset="0"/>
              </a:rPr>
              <a:t>Equity Program Coordinator  </a:t>
            </a:r>
          </a:p>
          <a:p>
            <a:endParaRPr lang="en-US" sz="1600" dirty="0">
              <a:solidFill>
                <a:schemeClr val="bg1"/>
              </a:solidFill>
              <a:latin typeface="Poppins" panose="00000500000000000000" pitchFamily="2" charset="0"/>
              <a:cs typeface="Poppins" panose="00000500000000000000" pitchFamily="2" charset="0"/>
            </a:endParaRPr>
          </a:p>
        </p:txBody>
      </p:sp>
      <p:pic>
        <p:nvPicPr>
          <p:cNvPr id="27" name="Picture 26" descr="A white circle with blue text and blue letters&#10;&#10;Description automatically generated">
            <a:extLst>
              <a:ext uri="{FF2B5EF4-FFF2-40B4-BE49-F238E27FC236}">
                <a16:creationId xmlns:a16="http://schemas.microsoft.com/office/drawing/2014/main" id="{8A5976D5-9A21-571C-E34B-A687346E680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74315" y="5073728"/>
            <a:ext cx="1281379" cy="1257502"/>
          </a:xfrm>
          <a:prstGeom prst="rect">
            <a:avLst/>
          </a:prstGeom>
        </p:spPr>
      </p:pic>
      <p:pic>
        <p:nvPicPr>
          <p:cNvPr id="29" name="Picture 28" descr="A black background with white text&#10;&#10;Description automatically generated">
            <a:extLst>
              <a:ext uri="{FF2B5EF4-FFF2-40B4-BE49-F238E27FC236}">
                <a16:creationId xmlns:a16="http://schemas.microsoft.com/office/drawing/2014/main" id="{C6B80997-2504-AE4E-2098-E7846BBA4E4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74315" y="331031"/>
            <a:ext cx="2728842" cy="950571"/>
          </a:xfrm>
          <a:prstGeom prst="rect">
            <a:avLst/>
          </a:prstGeom>
        </p:spPr>
      </p:pic>
      <p:sp>
        <p:nvSpPr>
          <p:cNvPr id="2" name="TextBox 1">
            <a:extLst>
              <a:ext uri="{FF2B5EF4-FFF2-40B4-BE49-F238E27FC236}">
                <a16:creationId xmlns:a16="http://schemas.microsoft.com/office/drawing/2014/main" id="{CA48B5D9-0A0B-516D-E339-3E97457C8BC4}"/>
              </a:ext>
            </a:extLst>
          </p:cNvPr>
          <p:cNvSpPr txBox="1"/>
          <p:nvPr/>
        </p:nvSpPr>
        <p:spPr>
          <a:xfrm>
            <a:off x="5972754" y="5320020"/>
            <a:ext cx="3672899" cy="861774"/>
          </a:xfrm>
          <a:prstGeom prst="rect">
            <a:avLst/>
          </a:prstGeom>
          <a:noFill/>
        </p:spPr>
        <p:txBody>
          <a:bodyPr wrap="square" rtlCol="0">
            <a:spAutoFit/>
          </a:bodyPr>
          <a:lstStyle/>
          <a:p>
            <a:r>
              <a:rPr lang="en-US" b="1" dirty="0">
                <a:solidFill>
                  <a:srgbClr val="FBF0D7"/>
                </a:solidFill>
                <a:latin typeface="Poppins" panose="00000500000000000000" pitchFamily="2" charset="0"/>
                <a:cs typeface="Poppins" panose="00000500000000000000" pitchFamily="2" charset="0"/>
              </a:rPr>
              <a:t>Kari Hunter &amp; Kat Alexander</a:t>
            </a:r>
          </a:p>
          <a:p>
            <a:r>
              <a:rPr lang="en-US" sz="1600" dirty="0">
                <a:solidFill>
                  <a:schemeClr val="bg1"/>
                </a:solidFill>
                <a:latin typeface="Poppins" panose="00000500000000000000" pitchFamily="2" charset="0"/>
                <a:cs typeface="Poppins" panose="00000500000000000000" pitchFamily="2" charset="0"/>
              </a:rPr>
              <a:t>Assessment &amp; Epidemiology </a:t>
            </a:r>
          </a:p>
          <a:p>
            <a:endParaRPr lang="en-US" sz="16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986811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A225B-D2CE-3F0E-D5E6-2E3C9D846D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2AF681-6B25-74A4-E52E-B134F7310A31}"/>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ACC1E9A-5105-C28E-1043-AEAA1E2163DB}"/>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BB805E84-F20E-5111-2E34-6B842116C98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28E8A9C8-F97C-F888-0591-EB744080315A}"/>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9374D457-4D40-ECC9-62E2-8421E9B5DED2}"/>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BF0D7"/>
                </a:solidFill>
                <a:latin typeface="Poppins" panose="00000500000000000000" pitchFamily="2" charset="0"/>
                <a:cs typeface="Poppins" panose="00000500000000000000" pitchFamily="2" charset="0"/>
              </a:rPr>
              <a:t>Updates </a:t>
            </a:r>
          </a:p>
        </p:txBody>
      </p:sp>
      <p:cxnSp>
        <p:nvCxnSpPr>
          <p:cNvPr id="4" name="Straight Connector 3">
            <a:extLst>
              <a:ext uri="{FF2B5EF4-FFF2-40B4-BE49-F238E27FC236}">
                <a16:creationId xmlns:a16="http://schemas.microsoft.com/office/drawing/2014/main" id="{2BA6478B-BB4B-ED6D-6F9C-186B8173BE89}"/>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Content Placeholder 5">
            <a:extLst>
              <a:ext uri="{FF2B5EF4-FFF2-40B4-BE49-F238E27FC236}">
                <a16:creationId xmlns:a16="http://schemas.microsoft.com/office/drawing/2014/main" id="{FD277A0A-A046-3AAC-4D65-38D03B11E02F}"/>
              </a:ext>
            </a:extLst>
          </p:cNvPr>
          <p:cNvSpPr>
            <a:spLocks noGrp="1"/>
          </p:cNvSpPr>
          <p:nvPr>
            <p:ph idx="1"/>
          </p:nvPr>
        </p:nvSpPr>
        <p:spPr>
          <a:xfrm>
            <a:off x="838200" y="1253331"/>
            <a:ext cx="10515600" cy="4351338"/>
          </a:xfrm>
        </p:spPr>
        <p:txBody>
          <a:bodyPr>
            <a:normAutofit/>
          </a:bodyPr>
          <a:lstStyle/>
          <a:p>
            <a:r>
              <a:rPr lang="en-US" dirty="0"/>
              <a:t>Moving forward, we are able to offer compensation to HEC members who are 18 years or older who are not being paid for their time.</a:t>
            </a:r>
          </a:p>
          <a:p>
            <a:r>
              <a:rPr lang="en-US" dirty="0"/>
              <a:t>We will only compensate HEC members for their participation. </a:t>
            </a:r>
          </a:p>
          <a:p>
            <a:pPr lvl="1"/>
            <a:endParaRPr lang="en-US" dirty="0"/>
          </a:p>
          <a:p>
            <a:pPr lvl="1"/>
            <a:endParaRPr lang="en-US" dirty="0"/>
          </a:p>
        </p:txBody>
      </p:sp>
    </p:spTree>
    <p:extLst>
      <p:ext uri="{BB962C8B-B14F-4D97-AF65-F5344CB8AC3E}">
        <p14:creationId xmlns:p14="http://schemas.microsoft.com/office/powerpoint/2010/main" val="1213580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48621" y="794286"/>
            <a:ext cx="9245883"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solidFill>
                  <a:srgbClr val="FBF0D7"/>
                </a:solidFill>
                <a:latin typeface="Poppins" panose="00000500000000000000" pitchFamily="2" charset="0"/>
                <a:cs typeface="Poppins" panose="00000500000000000000" pitchFamily="2" charset="0"/>
              </a:rPr>
              <a:t>Workgroups</a:t>
            </a:r>
          </a:p>
        </p:txBody>
      </p:sp>
      <p:sp>
        <p:nvSpPr>
          <p:cNvPr id="9" name="Rectangle 8" descr="Man with cherry blossom">
            <a:extLst>
              <a:ext uri="{FF2B5EF4-FFF2-40B4-BE49-F238E27FC236}">
                <a16:creationId xmlns:a16="http://schemas.microsoft.com/office/drawing/2014/main" id="{348EC604-8078-0E64-FE48-F88589E0E02B}"/>
              </a:ext>
            </a:extLst>
          </p:cNvPr>
          <p:cNvSpPr/>
          <p:nvPr/>
        </p:nvSpPr>
        <p:spPr>
          <a:xfrm>
            <a:off x="4465719" y="1903290"/>
            <a:ext cx="3432518" cy="2799464"/>
          </a:xfrm>
          <a:prstGeom prst="rect">
            <a:avLst/>
          </a:prstGeom>
          <a:blipFill dpi="0" rotWithShape="1">
            <a:blip r:embed="rId5">
              <a:extLst>
                <a:ext uri="{28A0092B-C50C-407E-A947-70E740481C1C}">
                  <a14:useLocalDpi xmlns:a14="http://schemas.microsoft.com/office/drawing/2010/main" val="0"/>
                </a:ext>
              </a:extLst>
            </a:blip>
            <a:srcRect/>
            <a:stretch>
              <a:fillRect t="9129" b="91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r>
              <a:rPr lang="en-US" sz="2400" b="1" dirty="0">
                <a:solidFill>
                  <a:schemeClr val="bg1"/>
                </a:solidFill>
              </a:rPr>
              <a:t>Accessible Mental Health Services </a:t>
            </a:r>
          </a:p>
          <a:p>
            <a:pPr algn="ctr"/>
            <a:endParaRPr lang="en-US" dirty="0">
              <a:solidFill>
                <a:schemeClr val="tx1"/>
              </a:solidFill>
            </a:endParaRPr>
          </a:p>
        </p:txBody>
      </p:sp>
      <p:sp>
        <p:nvSpPr>
          <p:cNvPr id="11" name="Rectangle 10" descr="Rows of windows on apartment building">
            <a:extLst>
              <a:ext uri="{FF2B5EF4-FFF2-40B4-BE49-F238E27FC236}">
                <a16:creationId xmlns:a16="http://schemas.microsoft.com/office/drawing/2014/main" id="{763FD0B2-6147-D823-0F2C-4FE98FD07DCE}"/>
              </a:ext>
            </a:extLst>
          </p:cNvPr>
          <p:cNvSpPr/>
          <p:nvPr/>
        </p:nvSpPr>
        <p:spPr>
          <a:xfrm>
            <a:off x="8482817" y="2111491"/>
            <a:ext cx="2799475" cy="2383063"/>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bg1"/>
              </a:solidFill>
            </a:endParaRPr>
          </a:p>
          <a:p>
            <a:pPr algn="ctr"/>
            <a:r>
              <a:rPr lang="en-US" sz="2400" b="1" dirty="0">
                <a:solidFill>
                  <a:schemeClr val="bg1"/>
                </a:solidFill>
              </a:rPr>
              <a:t>Affordable Housing</a:t>
            </a:r>
            <a:r>
              <a:rPr lang="en-US" sz="2400" b="1" dirty="0">
                <a:solidFill>
                  <a:schemeClr val="tx1"/>
                </a:solidFill>
              </a:rPr>
              <a:t> </a:t>
            </a:r>
          </a:p>
        </p:txBody>
      </p:sp>
      <p:sp>
        <p:nvSpPr>
          <p:cNvPr id="15" name="Rectangle 14" descr="Doctor speaking with patient">
            <a:extLst>
              <a:ext uri="{FF2B5EF4-FFF2-40B4-BE49-F238E27FC236}">
                <a16:creationId xmlns:a16="http://schemas.microsoft.com/office/drawing/2014/main" id="{4010B313-7F48-B4A8-6F83-5F720BA918C9}"/>
              </a:ext>
            </a:extLst>
          </p:cNvPr>
          <p:cNvSpPr/>
          <p:nvPr/>
        </p:nvSpPr>
        <p:spPr>
          <a:xfrm>
            <a:off x="448621" y="1467035"/>
            <a:ext cx="3432518" cy="3643525"/>
          </a:xfrm>
          <a:prstGeom prst="rect">
            <a:avLst/>
          </a:prstGeom>
          <a:blipFill dpi="0" rotWithShape="1">
            <a:blip r:embed="rId7">
              <a:extLst>
                <a:ext uri="{28A0092B-C50C-407E-A947-70E740481C1C}">
                  <a14:useLocalDpi xmlns:a14="http://schemas.microsoft.com/office/drawing/2010/main" val="0"/>
                </a:ext>
              </a:extLst>
            </a:blip>
            <a:srcRect/>
            <a:stretch>
              <a:fillRect t="18597" b="185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bg1"/>
              </a:solidFill>
            </a:endParaRPr>
          </a:p>
          <a:p>
            <a:pPr algn="ctr"/>
            <a:r>
              <a:rPr lang="en-US" sz="2400" b="1" dirty="0">
                <a:solidFill>
                  <a:schemeClr val="bg1"/>
                </a:solidFill>
              </a:rPr>
              <a:t>Accessible Medical Care </a:t>
            </a:r>
          </a:p>
        </p:txBody>
      </p:sp>
    </p:spTree>
    <p:extLst>
      <p:ext uri="{BB962C8B-B14F-4D97-AF65-F5344CB8AC3E}">
        <p14:creationId xmlns:p14="http://schemas.microsoft.com/office/powerpoint/2010/main" val="3664289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2543176" y="2624875"/>
            <a:ext cx="8731492"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200" dirty="0">
                <a:solidFill>
                  <a:srgbClr val="FBF0D7"/>
                </a:solidFill>
                <a:latin typeface="Poppins" panose="00000500000000000000" pitchFamily="2" charset="0"/>
                <a:cs typeface="Poppins" panose="00000500000000000000" pitchFamily="2" charset="0"/>
              </a:rPr>
              <a:t>Epi Presentation</a:t>
            </a:r>
            <a:endParaRPr lang="en-US" dirty="0">
              <a:solidFill>
                <a:srgbClr val="FBF0D7"/>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03570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sky with mountains in the distance&#10;&#10;Description automatically generated">
            <a:extLst>
              <a:ext uri="{FF2B5EF4-FFF2-40B4-BE49-F238E27FC236}">
                <a16:creationId xmlns:a16="http://schemas.microsoft.com/office/drawing/2014/main" id="{BB6CC0F0-DC90-F1F9-B38D-F91D21C75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72EEA067-29F4-E3B4-2F51-AA35FBE08C30}"/>
              </a:ext>
            </a:extLst>
          </p:cNvPr>
          <p:cNvSpPr>
            <a:spLocks noGrp="1" noRot="1" noMove="1" noResize="1" noEditPoints="1" noAdjustHandles="1" noChangeArrowheads="1" noChangeShapeType="1"/>
          </p:cNvSpPr>
          <p:nvPr/>
        </p:nvSpPr>
        <p:spPr>
          <a:xfrm>
            <a:off x="0" y="0"/>
            <a:ext cx="12192000" cy="6858000"/>
          </a:xfrm>
          <a:prstGeom prst="rect">
            <a:avLst/>
          </a:prstGeom>
          <a:solidFill>
            <a:srgbClr val="004960">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0A7305E-3A6A-F3F7-323E-984CDBF65D71}"/>
              </a:ext>
            </a:extLst>
          </p:cNvPr>
          <p:cNvSpPr>
            <a:spLocks noGrp="1"/>
          </p:cNvSpPr>
          <p:nvPr>
            <p:ph type="ctrTitle"/>
          </p:nvPr>
        </p:nvSpPr>
        <p:spPr>
          <a:xfrm>
            <a:off x="2013799" y="2689854"/>
            <a:ext cx="9181763" cy="1647694"/>
          </a:xfrm>
        </p:spPr>
        <p:txBody>
          <a:bodyPr anchor="t">
            <a:noAutofit/>
          </a:bodyPr>
          <a:lstStyle/>
          <a:p>
            <a:pPr algn="l"/>
            <a:r>
              <a:rPr lang="en-US" sz="4800" b="1">
                <a:solidFill>
                  <a:srgbClr val="FBF0D7"/>
                </a:solidFill>
                <a:ea typeface="+mj-lt"/>
                <a:cs typeface="+mj-lt"/>
              </a:rPr>
              <a:t>Presenting local public health data by race and ethnicity:</a:t>
            </a:r>
            <a:br>
              <a:rPr lang="en-US" sz="4000" b="1">
                <a:latin typeface="Poppins"/>
                <a:cs typeface="Poppins" panose="00000500000000000000" pitchFamily="2" charset="0"/>
              </a:rPr>
            </a:br>
            <a:r>
              <a:rPr lang="en-US" sz="3200" i="1">
                <a:solidFill>
                  <a:schemeClr val="bg1"/>
                </a:solidFill>
                <a:latin typeface="Poppins"/>
                <a:cs typeface="Poppins"/>
              </a:rPr>
              <a:t>A Discussion with the Health Equity Collaborative</a:t>
            </a:r>
          </a:p>
        </p:txBody>
      </p:sp>
      <p:cxnSp>
        <p:nvCxnSpPr>
          <p:cNvPr id="20" name="Straight Connector 19">
            <a:extLst>
              <a:ext uri="{FF2B5EF4-FFF2-40B4-BE49-F238E27FC236}">
                <a16:creationId xmlns:a16="http://schemas.microsoft.com/office/drawing/2014/main" id="{8378A9E6-5AE2-2261-66B4-DF586916F901}"/>
              </a:ext>
            </a:extLst>
          </p:cNvPr>
          <p:cNvCxnSpPr>
            <a:cxnSpLocks/>
          </p:cNvCxnSpPr>
          <p:nvPr/>
        </p:nvCxnSpPr>
        <p:spPr>
          <a:xfrm>
            <a:off x="1855695" y="2576891"/>
            <a:ext cx="0" cy="1335741"/>
          </a:xfrm>
          <a:prstGeom prst="line">
            <a:avLst/>
          </a:prstGeom>
          <a:ln w="50800">
            <a:solidFill>
              <a:srgbClr val="54B4B7"/>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C271313-0E05-03DB-BE90-3E20A97C29F4}"/>
              </a:ext>
            </a:extLst>
          </p:cNvPr>
          <p:cNvSpPr txBox="1"/>
          <p:nvPr/>
        </p:nvSpPr>
        <p:spPr>
          <a:xfrm>
            <a:off x="3983666" y="5702479"/>
            <a:ext cx="4895643" cy="1107996"/>
          </a:xfrm>
          <a:prstGeom prst="rect">
            <a:avLst/>
          </a:prstGeom>
          <a:noFill/>
        </p:spPr>
        <p:txBody>
          <a:bodyPr wrap="square" lIns="91440" tIns="45720" rIns="91440" bIns="45720" rtlCol="0" anchor="t">
            <a:spAutoFit/>
          </a:bodyPr>
          <a:lstStyle/>
          <a:p>
            <a:r>
              <a:rPr lang="en-US" b="1">
                <a:solidFill>
                  <a:srgbClr val="FBF0D7"/>
                </a:solidFill>
                <a:latin typeface="Poppins"/>
                <a:cs typeface="Poppins"/>
              </a:rPr>
              <a:t>Kari Hunter, DVM, MPH, DACVPM</a:t>
            </a:r>
          </a:p>
          <a:p>
            <a:r>
              <a:rPr lang="en-US" sz="1600">
                <a:solidFill>
                  <a:schemeClr val="bg1"/>
                </a:solidFill>
                <a:latin typeface="Poppins"/>
                <a:cs typeface="Poppins"/>
              </a:rPr>
              <a:t>Program Manager </a:t>
            </a:r>
          </a:p>
          <a:p>
            <a:r>
              <a:rPr lang="en-US" sz="1600">
                <a:solidFill>
                  <a:schemeClr val="bg1"/>
                </a:solidFill>
                <a:latin typeface="Poppins"/>
                <a:cs typeface="Poppins"/>
              </a:rPr>
              <a:t>Assessment &amp; Epidemiology</a:t>
            </a:r>
          </a:p>
          <a:p>
            <a:r>
              <a:rPr lang="en-US" sz="1600">
                <a:solidFill>
                  <a:schemeClr val="bg1"/>
                </a:solidFill>
                <a:latin typeface="Poppins"/>
                <a:cs typeface="Poppins"/>
              </a:rPr>
              <a:t>Epi@kitsappublichealth.org</a:t>
            </a:r>
            <a:endParaRPr lang="en-US" sz="1600">
              <a:solidFill>
                <a:schemeClr val="bg1"/>
              </a:solidFill>
              <a:latin typeface="Poppins" panose="00000500000000000000" pitchFamily="2" charset="0"/>
              <a:cs typeface="Poppins" panose="00000500000000000000" pitchFamily="2" charset="0"/>
            </a:endParaRPr>
          </a:p>
        </p:txBody>
      </p:sp>
      <p:pic>
        <p:nvPicPr>
          <p:cNvPr id="27" name="Picture 26" descr="A white circle with blue text and blue letters&#10;&#10;Description automatically generated">
            <a:extLst>
              <a:ext uri="{FF2B5EF4-FFF2-40B4-BE49-F238E27FC236}">
                <a16:creationId xmlns:a16="http://schemas.microsoft.com/office/drawing/2014/main" id="{8A5976D5-9A21-571C-E34B-A687346E680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74315" y="5073728"/>
            <a:ext cx="1281379" cy="1257502"/>
          </a:xfrm>
          <a:prstGeom prst="rect">
            <a:avLst/>
          </a:prstGeom>
        </p:spPr>
      </p:pic>
      <p:sp>
        <p:nvSpPr>
          <p:cNvPr id="28" name="TextBox 27">
            <a:extLst>
              <a:ext uri="{FF2B5EF4-FFF2-40B4-BE49-F238E27FC236}">
                <a16:creationId xmlns:a16="http://schemas.microsoft.com/office/drawing/2014/main" id="{0EC2F7A8-10FA-3B2E-7795-461DCA1ED422}"/>
              </a:ext>
            </a:extLst>
          </p:cNvPr>
          <p:cNvSpPr txBox="1"/>
          <p:nvPr/>
        </p:nvSpPr>
        <p:spPr>
          <a:xfrm>
            <a:off x="8548576" y="5705907"/>
            <a:ext cx="3531260" cy="1107996"/>
          </a:xfrm>
          <a:prstGeom prst="rect">
            <a:avLst/>
          </a:prstGeom>
          <a:noFill/>
        </p:spPr>
        <p:txBody>
          <a:bodyPr wrap="square" rtlCol="0">
            <a:spAutoFit/>
          </a:bodyPr>
          <a:lstStyle/>
          <a:p>
            <a:r>
              <a:rPr lang="en-US" b="1">
                <a:solidFill>
                  <a:srgbClr val="FBF0D7"/>
                </a:solidFill>
                <a:latin typeface="Poppins" panose="00000500000000000000" pitchFamily="2" charset="0"/>
                <a:cs typeface="Poppins" panose="00000500000000000000" pitchFamily="2" charset="0"/>
              </a:rPr>
              <a:t>Katharine Alexander, MPH</a:t>
            </a:r>
          </a:p>
          <a:p>
            <a:r>
              <a:rPr lang="en-US" sz="1600">
                <a:solidFill>
                  <a:schemeClr val="bg1"/>
                </a:solidFill>
                <a:latin typeface="Poppins" panose="00000500000000000000" pitchFamily="2" charset="0"/>
                <a:cs typeface="Poppins" panose="00000500000000000000" pitchFamily="2" charset="0"/>
              </a:rPr>
              <a:t>Epidemiologist </a:t>
            </a:r>
          </a:p>
          <a:p>
            <a:r>
              <a:rPr lang="en-US" sz="1600">
                <a:solidFill>
                  <a:schemeClr val="bg1"/>
                </a:solidFill>
                <a:latin typeface="Poppins" panose="00000500000000000000" pitchFamily="2" charset="0"/>
                <a:cs typeface="Poppins" panose="00000500000000000000" pitchFamily="2" charset="0"/>
              </a:rPr>
              <a:t>Assessment &amp; Epidemiology</a:t>
            </a:r>
          </a:p>
          <a:p>
            <a:endParaRPr lang="en-US" sz="1600">
              <a:solidFill>
                <a:schemeClr val="bg1"/>
              </a:solidFill>
              <a:latin typeface="Poppins" panose="00000500000000000000" pitchFamily="2" charset="0"/>
              <a:cs typeface="Poppins" panose="00000500000000000000" pitchFamily="2" charset="0"/>
            </a:endParaRPr>
          </a:p>
        </p:txBody>
      </p:sp>
      <p:pic>
        <p:nvPicPr>
          <p:cNvPr id="29" name="Picture 28" descr="A black background with white text&#10;&#10;Description automatically generated">
            <a:extLst>
              <a:ext uri="{FF2B5EF4-FFF2-40B4-BE49-F238E27FC236}">
                <a16:creationId xmlns:a16="http://schemas.microsoft.com/office/drawing/2014/main" id="{C6B80997-2504-AE4E-2098-E7846BBA4E4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74315" y="331031"/>
            <a:ext cx="2728842" cy="950571"/>
          </a:xfrm>
          <a:prstGeom prst="rect">
            <a:avLst/>
          </a:prstGeom>
        </p:spPr>
      </p:pic>
    </p:spTree>
    <p:extLst>
      <p:ext uri="{BB962C8B-B14F-4D97-AF65-F5344CB8AC3E}">
        <p14:creationId xmlns:p14="http://schemas.microsoft.com/office/powerpoint/2010/main" val="216277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7EDE790-736C-69BD-6355-E4162042F992}"/>
              </a:ext>
            </a:extLst>
          </p:cNvPr>
          <p:cNvSpPr>
            <a:spLocks noGrp="1"/>
          </p:cNvSpPr>
          <p:nvPr>
            <p:ph idx="1"/>
          </p:nvPr>
        </p:nvSpPr>
        <p:spPr>
          <a:xfrm>
            <a:off x="3596641" y="269391"/>
            <a:ext cx="7781544" cy="5428999"/>
          </a:xfrm>
        </p:spPr>
        <p:txBody>
          <a:bodyPr vert="horz" lIns="91440" tIns="45720" rIns="91440" bIns="45720" rtlCol="0" anchor="t">
            <a:normAutofit/>
          </a:bodyPr>
          <a:lstStyle/>
          <a:p>
            <a:pPr marL="0" indent="0">
              <a:buNone/>
            </a:pPr>
            <a:endParaRPr lang="en-US">
              <a:latin typeface="Poppins"/>
              <a:cs typeface="Poppins"/>
            </a:endParaRPr>
          </a:p>
          <a:p>
            <a:pPr marL="0" indent="0">
              <a:buNone/>
            </a:pPr>
            <a:endParaRPr lang="en-US">
              <a:latin typeface="Poppins"/>
              <a:cs typeface="Poppins"/>
            </a:endParaRPr>
          </a:p>
          <a:p>
            <a:pPr marL="0" indent="0" algn="ctr">
              <a:buNone/>
            </a:pPr>
            <a:r>
              <a:rPr lang="en-US">
                <a:latin typeface="Poppins"/>
                <a:cs typeface="Poppins"/>
              </a:rPr>
              <a:t>The study of how and why specific populations experience health risk factors and outcomes, and the use of this information to improve health. </a:t>
            </a:r>
            <a:endParaRPr lang="en-US">
              <a:latin typeface="Poppins" panose="00000500000000000000" pitchFamily="2" charset="0"/>
              <a:cs typeface="Poppins" panose="00000500000000000000" pitchFamily="2" charset="0"/>
            </a:endParaRPr>
          </a:p>
          <a:p>
            <a:pPr marL="0" indent="0">
              <a:buNone/>
            </a:pPr>
            <a:endParaRPr lang="en-US">
              <a:latin typeface="Poppins"/>
              <a:cs typeface="Poppins"/>
            </a:endParaRPr>
          </a:p>
          <a:p>
            <a:pPr marL="0" indent="0">
              <a:buNone/>
            </a:pPr>
            <a:endParaRPr lang="en-US">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8EDFCFD0-DC02-5FA6-636B-BB1E20F4DEF4}"/>
              </a:ext>
            </a:extLst>
          </p:cNvPr>
          <p:cNvSpPr>
            <a:spLocks noGrp="1" noRot="1" noMove="1" noResize="1" noEditPoints="1" noAdjustHandles="1" noChangeArrowheads="1" noChangeShapeType="1"/>
          </p:cNvSpPr>
          <p:nvPr/>
        </p:nvSpPr>
        <p:spPr>
          <a:xfrm>
            <a:off x="0" y="0"/>
            <a:ext cx="3364992" cy="6858000"/>
          </a:xfrm>
          <a:prstGeom prst="rect">
            <a:avLst/>
          </a:prstGeom>
          <a:solidFill>
            <a:srgbClr val="004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DDF133D-266B-759A-C040-3A643CA28DB1}"/>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0C312E1-952F-88CE-4EF7-293D6FD62AF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74897" y="6106789"/>
            <a:ext cx="1740557" cy="606309"/>
          </a:xfrm>
          <a:prstGeom prst="rect">
            <a:avLst/>
          </a:prstGeom>
        </p:spPr>
      </p:pic>
      <p:sp>
        <p:nvSpPr>
          <p:cNvPr id="8" name="TextBox 7">
            <a:extLst>
              <a:ext uri="{FF2B5EF4-FFF2-40B4-BE49-F238E27FC236}">
                <a16:creationId xmlns:a16="http://schemas.microsoft.com/office/drawing/2014/main" id="{40FA6B14-5C52-F96B-3994-D7C224EF5AE0}"/>
              </a:ext>
            </a:extLst>
          </p:cNvPr>
          <p:cNvSpPr txBox="1">
            <a:spLocks noGrp="1" noRot="1" noMove="1" noResize="1" noEditPoints="1" noAdjustHandles="1" noChangeArrowheads="1" noChangeShapeType="1"/>
          </p:cNvSpPr>
          <p:nvPr/>
        </p:nvSpPr>
        <p:spPr>
          <a:xfrm>
            <a:off x="8845214" y="6215405"/>
            <a:ext cx="3171825" cy="338554"/>
          </a:xfrm>
          <a:prstGeom prst="rect">
            <a:avLst/>
          </a:prstGeom>
          <a:noFill/>
        </p:spPr>
        <p:txBody>
          <a:bodyPr wrap="square" rtlCol="0">
            <a:spAutoFit/>
          </a:bodyPr>
          <a:lstStyle/>
          <a:p>
            <a:pPr algn="r"/>
            <a:r>
              <a:rPr lang="en-US" sz="1600">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A6A6E30F-5940-FC71-74D9-1190D7129664}"/>
              </a:ext>
            </a:extLst>
          </p:cNvPr>
          <p:cNvSpPr txBox="1">
            <a:spLocks/>
          </p:cNvSpPr>
          <p:nvPr/>
        </p:nvSpPr>
        <p:spPr>
          <a:xfrm>
            <a:off x="128593" y="163447"/>
            <a:ext cx="3072384" cy="1465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000">
                <a:solidFill>
                  <a:srgbClr val="FBF0D7"/>
                </a:solidFill>
                <a:latin typeface="Poppins"/>
                <a:cs typeface="Poppins"/>
              </a:rPr>
              <a:t>What is epidemiology or "epi?”</a:t>
            </a:r>
            <a:endParaRPr lang="en-US" sz="1200"/>
          </a:p>
        </p:txBody>
      </p:sp>
      <p:cxnSp>
        <p:nvCxnSpPr>
          <p:cNvPr id="10" name="Straight Connector 9">
            <a:extLst>
              <a:ext uri="{FF2B5EF4-FFF2-40B4-BE49-F238E27FC236}">
                <a16:creationId xmlns:a16="http://schemas.microsoft.com/office/drawing/2014/main" id="{11939A15-E6AE-123D-9346-2089E6E53702}"/>
              </a:ext>
            </a:extLst>
          </p:cNvPr>
          <p:cNvCxnSpPr>
            <a:cxnSpLocks/>
          </p:cNvCxnSpPr>
          <p:nvPr/>
        </p:nvCxnSpPr>
        <p:spPr>
          <a:xfrm>
            <a:off x="198120" y="1478280"/>
            <a:ext cx="2901696"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3622D5B-FAF2-F08A-670B-3531729B79EA}"/>
              </a:ext>
            </a:extLst>
          </p:cNvPr>
          <p:cNvSpPr txBox="1"/>
          <p:nvPr/>
        </p:nvSpPr>
        <p:spPr>
          <a:xfrm>
            <a:off x="3482340" y="5969183"/>
            <a:ext cx="5442585" cy="830997"/>
          </a:xfrm>
          <a:prstGeom prst="rect">
            <a:avLst/>
          </a:prstGeom>
          <a:noFill/>
        </p:spPr>
        <p:txBody>
          <a:bodyPr wrap="square" lIns="91440" tIns="45720" rIns="91440" bIns="45720" rtlCol="0" anchor="t">
            <a:spAutoFit/>
          </a:bodyPr>
          <a:lstStyle/>
          <a:p>
            <a:r>
              <a:rPr lang="en-US" sz="1200" b="1">
                <a:solidFill>
                  <a:srgbClr val="54B4B7"/>
                </a:solidFill>
                <a:latin typeface="Poppins" panose="00000500000000000000" pitchFamily="2" charset="0"/>
                <a:cs typeface="Poppins" panose="00000500000000000000" pitchFamily="2" charset="0"/>
              </a:rPr>
              <a:t>Sources: </a:t>
            </a:r>
            <a:r>
              <a:rPr lang="en-US" sz="1200" b="1">
                <a:solidFill>
                  <a:srgbClr val="54B4B7"/>
                </a:solidFill>
                <a:latin typeface="Poppins" panose="00000500000000000000" pitchFamily="2" charset="0"/>
                <a:ea typeface="+mn-lt"/>
                <a:cs typeface="Poppins" panose="00000500000000000000" pitchFamily="2" charset="0"/>
              </a:rPr>
              <a:t> </a:t>
            </a:r>
            <a:r>
              <a:rPr lang="en-US" sz="1200">
                <a:solidFill>
                  <a:srgbClr val="1C1D1F"/>
                </a:solidFill>
                <a:latin typeface="Poppins" panose="00000500000000000000" pitchFamily="2" charset="0"/>
                <a:ea typeface="+mn-lt"/>
                <a:cs typeface="Poppins" panose="00000500000000000000" pitchFamily="2" charset="0"/>
              </a:rPr>
              <a:t>Centers for Disease Control and Prevention (CDC). Introduction to Public Health. In: Public Health 101 Series. Atlanta, GA: U.S. Department of Health and Human Services, CDC; 2014. Available at: </a:t>
            </a:r>
            <a:r>
              <a:rPr lang="en-US" sz="1200" u="sng">
                <a:solidFill>
                  <a:srgbClr val="54B4B7"/>
                </a:solidFill>
                <a:latin typeface="Poppins" panose="00000500000000000000" pitchFamily="2" charset="0"/>
                <a:ea typeface="+mn-lt"/>
                <a:cs typeface="Poppins" panose="00000500000000000000" pitchFamily="2" charset="0"/>
                <a:hlinkClick r:id="rId4"/>
              </a:rPr>
              <a:t>https://www.cdc.gov/publichealth101/epidemiology.html</a:t>
            </a:r>
            <a:r>
              <a:rPr lang="en-US" sz="1200">
                <a:solidFill>
                  <a:srgbClr val="1C1D1F"/>
                </a:solidFill>
                <a:latin typeface="Poppins" panose="00000500000000000000" pitchFamily="2" charset="0"/>
                <a:ea typeface="+mn-lt"/>
                <a:cs typeface="Poppins" panose="00000500000000000000" pitchFamily="2" charset="0"/>
              </a:rPr>
              <a:t>.</a:t>
            </a:r>
            <a:endParaRPr lang="en-US" sz="1200" i="1">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467561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DFCFD0-DC02-5FA6-636B-BB1E20F4DEF4}"/>
              </a:ext>
            </a:extLst>
          </p:cNvPr>
          <p:cNvSpPr>
            <a:spLocks noGrp="1" noRot="1" noMove="1" noResize="1" noEditPoints="1" noAdjustHandles="1" noChangeArrowheads="1" noChangeShapeType="1"/>
          </p:cNvSpPr>
          <p:nvPr/>
        </p:nvSpPr>
        <p:spPr>
          <a:xfrm>
            <a:off x="0" y="0"/>
            <a:ext cx="3364992" cy="6858000"/>
          </a:xfrm>
          <a:prstGeom prst="rect">
            <a:avLst/>
          </a:prstGeom>
          <a:solidFill>
            <a:srgbClr val="004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DDF133D-266B-759A-C040-3A643CA28DB1}"/>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0C312E1-952F-88CE-4EF7-293D6FD62AF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74897" y="6106789"/>
            <a:ext cx="1740557" cy="606309"/>
          </a:xfrm>
          <a:prstGeom prst="rect">
            <a:avLst/>
          </a:prstGeom>
        </p:spPr>
      </p:pic>
      <p:sp>
        <p:nvSpPr>
          <p:cNvPr id="9" name="Title 1">
            <a:extLst>
              <a:ext uri="{FF2B5EF4-FFF2-40B4-BE49-F238E27FC236}">
                <a16:creationId xmlns:a16="http://schemas.microsoft.com/office/drawing/2014/main" id="{A6A6E30F-5940-FC71-74D9-1190D7129664}"/>
              </a:ext>
            </a:extLst>
          </p:cNvPr>
          <p:cNvSpPr txBox="1">
            <a:spLocks/>
          </p:cNvSpPr>
          <p:nvPr/>
        </p:nvSpPr>
        <p:spPr>
          <a:xfrm>
            <a:off x="128593" y="163447"/>
            <a:ext cx="3072384" cy="1465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000">
                <a:solidFill>
                  <a:srgbClr val="FBF0D7"/>
                </a:solidFill>
                <a:latin typeface="Poppins"/>
                <a:cs typeface="Poppins"/>
              </a:rPr>
              <a:t>What is public health?</a:t>
            </a:r>
            <a:endParaRPr lang="en-US"/>
          </a:p>
        </p:txBody>
      </p:sp>
      <p:cxnSp>
        <p:nvCxnSpPr>
          <p:cNvPr id="10" name="Straight Connector 9">
            <a:extLst>
              <a:ext uri="{FF2B5EF4-FFF2-40B4-BE49-F238E27FC236}">
                <a16:creationId xmlns:a16="http://schemas.microsoft.com/office/drawing/2014/main" id="{11939A15-E6AE-123D-9346-2089E6E53702}"/>
              </a:ext>
            </a:extLst>
          </p:cNvPr>
          <p:cNvCxnSpPr>
            <a:cxnSpLocks/>
          </p:cNvCxnSpPr>
          <p:nvPr/>
        </p:nvCxnSpPr>
        <p:spPr>
          <a:xfrm>
            <a:off x="198120" y="1478280"/>
            <a:ext cx="2901696"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16D4C7F4-9FFB-A7D7-A0A5-E4F27228D4A7}"/>
              </a:ext>
            </a:extLst>
          </p:cNvPr>
          <p:cNvSpPr>
            <a:spLocks noGrp="1"/>
          </p:cNvSpPr>
          <p:nvPr>
            <p:ph idx="1"/>
          </p:nvPr>
        </p:nvSpPr>
        <p:spPr>
          <a:xfrm>
            <a:off x="194874" y="1852517"/>
            <a:ext cx="2896598" cy="4857008"/>
          </a:xfrm>
        </p:spPr>
        <p:txBody>
          <a:bodyPr vert="horz" lIns="91440" tIns="45720" rIns="91440" bIns="45720" rtlCol="0" anchor="t">
            <a:normAutofit/>
          </a:bodyPr>
          <a:lstStyle/>
          <a:p>
            <a:r>
              <a:rPr lang="en-US" sz="2200">
                <a:solidFill>
                  <a:schemeClr val="bg1"/>
                </a:solidFill>
                <a:latin typeface="Poppins"/>
                <a:cs typeface="Poppins"/>
              </a:rPr>
              <a:t>Goal is to protect and promote the </a:t>
            </a:r>
            <a:r>
              <a:rPr lang="en-US" sz="2200" b="1">
                <a:solidFill>
                  <a:schemeClr val="bg1"/>
                </a:solidFill>
                <a:latin typeface="Poppins"/>
                <a:cs typeface="Poppins"/>
              </a:rPr>
              <a:t>health of all</a:t>
            </a:r>
            <a:r>
              <a:rPr lang="en-US" sz="2200">
                <a:solidFill>
                  <a:schemeClr val="bg1"/>
                </a:solidFill>
                <a:latin typeface="Poppins"/>
                <a:cs typeface="Poppins"/>
              </a:rPr>
              <a:t> people in all communities</a:t>
            </a:r>
          </a:p>
          <a:p>
            <a:r>
              <a:rPr lang="en-US" sz="2200">
                <a:solidFill>
                  <a:schemeClr val="bg1"/>
                </a:solidFill>
                <a:latin typeface="Poppins"/>
                <a:cs typeface="Poppins"/>
              </a:rPr>
              <a:t>Ensure everyone has a fair and just opportunity to achieve good health and well-being</a:t>
            </a:r>
          </a:p>
        </p:txBody>
      </p:sp>
      <p:sp>
        <p:nvSpPr>
          <p:cNvPr id="15" name="TextBox 14">
            <a:extLst>
              <a:ext uri="{FF2B5EF4-FFF2-40B4-BE49-F238E27FC236}">
                <a16:creationId xmlns:a16="http://schemas.microsoft.com/office/drawing/2014/main" id="{1C845697-A585-E124-35C5-C83F911E7811}"/>
              </a:ext>
            </a:extLst>
          </p:cNvPr>
          <p:cNvSpPr txBox="1"/>
          <p:nvPr/>
        </p:nvSpPr>
        <p:spPr>
          <a:xfrm>
            <a:off x="3489324" y="6250696"/>
            <a:ext cx="8430239" cy="461665"/>
          </a:xfrm>
          <a:prstGeom prst="rect">
            <a:avLst/>
          </a:prstGeom>
          <a:noFill/>
        </p:spPr>
        <p:txBody>
          <a:bodyPr wrap="square">
            <a:spAutoFit/>
          </a:bodyPr>
          <a:lstStyle/>
          <a:p>
            <a:r>
              <a:rPr lang="en-US" sz="1200" b="1">
                <a:solidFill>
                  <a:srgbClr val="54B4B7"/>
                </a:solidFill>
                <a:latin typeface="Poppins" panose="00000500000000000000" pitchFamily="2" charset="0"/>
                <a:cs typeface="Poppins" panose="00000500000000000000" pitchFamily="2" charset="0"/>
              </a:rPr>
              <a:t>Sources:  </a:t>
            </a:r>
            <a:r>
              <a:rPr lang="en-US" sz="1200">
                <a:latin typeface="Poppins" panose="00000500000000000000" pitchFamily="2" charset="0"/>
                <a:cs typeface="Poppins" panose="00000500000000000000" pitchFamily="2" charset="0"/>
              </a:rPr>
              <a:t>1. CDC, the 10 Essential Public Health Services, 2020, accessed at </a:t>
            </a:r>
            <a:r>
              <a:rPr lang="en-US" sz="1200">
                <a:latin typeface="Poppins" panose="00000500000000000000" pitchFamily="2" charset="0"/>
                <a:cs typeface="Poppins" panose="00000500000000000000" pitchFamily="2" charset="0"/>
                <a:hlinkClick r:id="rId4"/>
              </a:rPr>
              <a:t>https://phaboard.org/wp-content/uploads/EPHS-Graphic-Image.png</a:t>
            </a:r>
            <a:r>
              <a:rPr lang="en-US" sz="1200">
                <a:latin typeface="Poppins" panose="00000500000000000000" pitchFamily="2" charset="0"/>
                <a:cs typeface="Poppins" panose="00000500000000000000" pitchFamily="2" charset="0"/>
              </a:rPr>
              <a:t>. 2. Frieden, T. 2015,</a:t>
            </a:r>
            <a:r>
              <a:rPr lang="en-US" sz="1200" i="1">
                <a:latin typeface="Poppins" panose="00000500000000000000" pitchFamily="2" charset="0"/>
                <a:cs typeface="Poppins" panose="00000500000000000000" pitchFamily="2" charset="0"/>
              </a:rPr>
              <a:t> </a:t>
            </a:r>
            <a:r>
              <a:rPr lang="en-US" sz="1200">
                <a:latin typeface="Poppins" panose="00000500000000000000" pitchFamily="2" charset="0"/>
                <a:cs typeface="Poppins" panose="00000500000000000000" pitchFamily="2" charset="0"/>
              </a:rPr>
              <a:t>The Future of Public Health,</a:t>
            </a:r>
            <a:r>
              <a:rPr lang="en-US" sz="1200" i="1">
                <a:latin typeface="Poppins" panose="00000500000000000000" pitchFamily="2" charset="0"/>
                <a:cs typeface="Poppins" panose="00000500000000000000" pitchFamily="2" charset="0"/>
              </a:rPr>
              <a:t> NEJM</a:t>
            </a:r>
            <a:endParaRPr lang="en-US" sz="1200">
              <a:latin typeface="Poppins" panose="00000500000000000000" pitchFamily="2" charset="0"/>
              <a:cs typeface="Poppins" panose="00000500000000000000" pitchFamily="2" charset="0"/>
            </a:endParaRPr>
          </a:p>
        </p:txBody>
      </p:sp>
      <p:pic>
        <p:nvPicPr>
          <p:cNvPr id="17" name="Picture 16" descr="A diagram of a pyramid&#10;&#10;Description automatically generated">
            <a:extLst>
              <a:ext uri="{FF2B5EF4-FFF2-40B4-BE49-F238E27FC236}">
                <a16:creationId xmlns:a16="http://schemas.microsoft.com/office/drawing/2014/main" id="{3A63FDA6-B856-3673-4540-A2918C158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513" y="666761"/>
            <a:ext cx="6647420" cy="5543998"/>
          </a:xfrm>
          <a:prstGeom prst="rect">
            <a:avLst/>
          </a:prstGeom>
        </p:spPr>
      </p:pic>
      <p:sp>
        <p:nvSpPr>
          <p:cNvPr id="2" name="TextBox 1">
            <a:extLst>
              <a:ext uri="{FF2B5EF4-FFF2-40B4-BE49-F238E27FC236}">
                <a16:creationId xmlns:a16="http://schemas.microsoft.com/office/drawing/2014/main" id="{7FA21EC5-A018-520E-3DFA-D7C562FF4C4F}"/>
              </a:ext>
            </a:extLst>
          </p:cNvPr>
          <p:cNvSpPr txBox="1"/>
          <p:nvPr/>
        </p:nvSpPr>
        <p:spPr>
          <a:xfrm>
            <a:off x="3490451" y="245806"/>
            <a:ext cx="44368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latin typeface="Poppins"/>
                <a:cs typeface="Poppins"/>
              </a:rPr>
              <a:t>Public Health Impact Pyramid</a:t>
            </a:r>
          </a:p>
        </p:txBody>
      </p:sp>
      <p:sp>
        <p:nvSpPr>
          <p:cNvPr id="3" name="Rectangle 2">
            <a:extLst>
              <a:ext uri="{FF2B5EF4-FFF2-40B4-BE49-F238E27FC236}">
                <a16:creationId xmlns:a16="http://schemas.microsoft.com/office/drawing/2014/main" id="{C1996F85-9338-0E80-5DBB-E4302C4AE367}"/>
              </a:ext>
            </a:extLst>
          </p:cNvPr>
          <p:cNvSpPr/>
          <p:nvPr/>
        </p:nvSpPr>
        <p:spPr>
          <a:xfrm>
            <a:off x="5759245" y="2977945"/>
            <a:ext cx="4865738" cy="2927068"/>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19363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lIns="91440" tIns="45720" rIns="91440" bIns="45720" rtlCol="0" anchor="t">
            <a:spAutoFit/>
          </a:bodyPr>
          <a:lstStyle/>
          <a:p>
            <a:pPr algn="r"/>
            <a:r>
              <a:rPr lang="en-US" sz="2000">
                <a:solidFill>
                  <a:schemeClr val="bg1"/>
                </a:solidFill>
                <a:latin typeface="Poppins"/>
                <a:cs typeface="Poppins"/>
              </a:rPr>
              <a:t>kitsappublichealth.org/data</a:t>
            </a:r>
            <a:endParaRPr lang="en-US" sz="2000">
              <a:solidFill>
                <a:schemeClr val="bg1"/>
              </a:solidFill>
              <a:latin typeface="Poppins" panose="00000500000000000000" pitchFamily="2" charset="0"/>
              <a:cs typeface="Poppins" panose="00000500000000000000" pitchFamily="2" charset="0"/>
            </a:endParaRP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60825" y="411909"/>
            <a:ext cx="9227997" cy="699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solidFill>
                  <a:srgbClr val="FBF0D7"/>
                </a:solidFill>
                <a:latin typeface="Poppins"/>
                <a:cs typeface="Poppins"/>
              </a:rPr>
              <a:t>Our Long-term Goals</a:t>
            </a:r>
          </a:p>
        </p:txBody>
      </p:sp>
      <p:sp>
        <p:nvSpPr>
          <p:cNvPr id="6" name="TextBox 5">
            <a:extLst>
              <a:ext uri="{FF2B5EF4-FFF2-40B4-BE49-F238E27FC236}">
                <a16:creationId xmlns:a16="http://schemas.microsoft.com/office/drawing/2014/main" id="{B80F8BC6-C048-301D-8010-A71DB5AB952D}"/>
              </a:ext>
            </a:extLst>
          </p:cNvPr>
          <p:cNvSpPr txBox="1"/>
          <p:nvPr/>
        </p:nvSpPr>
        <p:spPr>
          <a:xfrm>
            <a:off x="1842012" y="4463691"/>
            <a:ext cx="937060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bg1"/>
                </a:solidFill>
                <a:latin typeface="Poppins"/>
                <a:cs typeface="Poppins"/>
              </a:rPr>
              <a:t>Gather community input on presenting data grouped by race and ethnicity</a:t>
            </a:r>
            <a:endParaRPr lang="en-US">
              <a:solidFill>
                <a:schemeClr val="bg1"/>
              </a:solidFill>
            </a:endParaRPr>
          </a:p>
        </p:txBody>
      </p:sp>
      <p:sp>
        <p:nvSpPr>
          <p:cNvPr id="9" name="Title 1">
            <a:extLst>
              <a:ext uri="{FF2B5EF4-FFF2-40B4-BE49-F238E27FC236}">
                <a16:creationId xmlns:a16="http://schemas.microsoft.com/office/drawing/2014/main" id="{B8340984-511B-2F41-AA04-58C901D26680}"/>
              </a:ext>
            </a:extLst>
          </p:cNvPr>
          <p:cNvSpPr txBox="1">
            <a:spLocks/>
          </p:cNvSpPr>
          <p:nvPr/>
        </p:nvSpPr>
        <p:spPr>
          <a:xfrm>
            <a:off x="989308" y="3779457"/>
            <a:ext cx="9227997" cy="699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solidFill>
                  <a:srgbClr val="FBF0D7"/>
                </a:solidFill>
                <a:latin typeface="Poppins"/>
                <a:cs typeface="Poppins"/>
              </a:rPr>
              <a:t>Our Purpose Today</a:t>
            </a:r>
          </a:p>
        </p:txBody>
      </p:sp>
      <p:sp>
        <p:nvSpPr>
          <p:cNvPr id="11" name="TextBox 10">
            <a:extLst>
              <a:ext uri="{FF2B5EF4-FFF2-40B4-BE49-F238E27FC236}">
                <a16:creationId xmlns:a16="http://schemas.microsoft.com/office/drawing/2014/main" id="{C9CB0CFB-2DC4-42F7-A9B7-EB53EAA874C9}"/>
              </a:ext>
            </a:extLst>
          </p:cNvPr>
          <p:cNvSpPr txBox="1"/>
          <p:nvPr/>
        </p:nvSpPr>
        <p:spPr>
          <a:xfrm>
            <a:off x="711302" y="1194464"/>
            <a:ext cx="1050131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600">
                <a:solidFill>
                  <a:schemeClr val="bg1"/>
                </a:solidFill>
                <a:latin typeface="Poppins"/>
                <a:cs typeface="Poppins"/>
              </a:rPr>
              <a:t>Improve the extent to which Kitsap’s diverse communities and identities are reflected in local public health data</a:t>
            </a:r>
            <a:endParaRPr lang="en-US"/>
          </a:p>
          <a:p>
            <a:pPr marL="457200" indent="-457200">
              <a:buFont typeface="Arial"/>
              <a:buChar char="•"/>
            </a:pPr>
            <a:endParaRPr lang="en-US" sz="2600">
              <a:solidFill>
                <a:schemeClr val="bg1"/>
              </a:solidFill>
              <a:latin typeface="Poppins"/>
              <a:cs typeface="Poppins"/>
            </a:endParaRPr>
          </a:p>
          <a:p>
            <a:pPr marL="457200" indent="-457200">
              <a:buFont typeface="Arial"/>
              <a:buChar char="•"/>
            </a:pPr>
            <a:r>
              <a:rPr lang="en-US" sz="2600">
                <a:solidFill>
                  <a:schemeClr val="bg1"/>
                </a:solidFill>
                <a:latin typeface="Poppins"/>
                <a:cs typeface="Poppins"/>
              </a:rPr>
              <a:t>Ensure these data are useful and accessible for KPHD programs, community partner organizations, and residents</a:t>
            </a:r>
            <a:endParaRPr lang="en-US">
              <a:solidFill>
                <a:schemeClr val="bg1"/>
              </a:solidFill>
            </a:endParaRPr>
          </a:p>
        </p:txBody>
      </p:sp>
      <p:sp>
        <p:nvSpPr>
          <p:cNvPr id="13" name="Rectangle 12">
            <a:extLst>
              <a:ext uri="{FF2B5EF4-FFF2-40B4-BE49-F238E27FC236}">
                <a16:creationId xmlns:a16="http://schemas.microsoft.com/office/drawing/2014/main" id="{A2E567F2-6F4E-9259-2C14-BADB23A90E3F}"/>
              </a:ext>
            </a:extLst>
          </p:cNvPr>
          <p:cNvSpPr/>
          <p:nvPr/>
        </p:nvSpPr>
        <p:spPr>
          <a:xfrm>
            <a:off x="707923" y="3531009"/>
            <a:ext cx="10506995" cy="202987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89807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a:solidFill>
                  <a:schemeClr val="bg1"/>
                </a:solidFill>
                <a:latin typeface="Poppins" panose="00000500000000000000" pitchFamily="2" charset="0"/>
                <a:cs typeface="Poppins" panose="00000500000000000000" pitchFamily="2" charset="0"/>
              </a:rPr>
              <a:t>kitsappublichealth.org/data</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60825" y="1026425"/>
            <a:ext cx="9915572" cy="690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a:solidFill>
                  <a:srgbClr val="FBF0D7"/>
                </a:solidFill>
                <a:latin typeface="Poppins"/>
                <a:cs typeface="Poppins"/>
              </a:rPr>
              <a:t>Why KPHD uses race/ethnicity data</a:t>
            </a:r>
          </a:p>
        </p:txBody>
      </p:sp>
      <p:sp>
        <p:nvSpPr>
          <p:cNvPr id="6" name="TextBox 5">
            <a:extLst>
              <a:ext uri="{FF2B5EF4-FFF2-40B4-BE49-F238E27FC236}">
                <a16:creationId xmlns:a16="http://schemas.microsoft.com/office/drawing/2014/main" id="{B80F8BC6-C048-301D-8010-A71DB5AB952D}"/>
              </a:ext>
            </a:extLst>
          </p:cNvPr>
          <p:cNvSpPr txBox="1"/>
          <p:nvPr/>
        </p:nvSpPr>
        <p:spPr>
          <a:xfrm>
            <a:off x="613226" y="1774481"/>
            <a:ext cx="1050131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600">
              <a:solidFill>
                <a:schemeClr val="bg1"/>
              </a:solidFill>
              <a:latin typeface="Poppins"/>
              <a:cs typeface="Poppins"/>
            </a:endParaRPr>
          </a:p>
          <a:p>
            <a:pPr marL="457200" indent="-457200">
              <a:buFont typeface="Arial" panose="020B0604020202020204" pitchFamily="34" charset="0"/>
              <a:buChar char="•"/>
            </a:pPr>
            <a:r>
              <a:rPr lang="en-US" sz="2600">
                <a:solidFill>
                  <a:schemeClr val="bg1"/>
                </a:solidFill>
                <a:latin typeface="Poppins"/>
                <a:cs typeface="Poppins"/>
              </a:rPr>
              <a:t>Identify disparities and strengths between subgroups</a:t>
            </a:r>
          </a:p>
          <a:p>
            <a:endParaRPr lang="en-US" sz="2600">
              <a:solidFill>
                <a:schemeClr val="bg1"/>
              </a:solidFill>
              <a:latin typeface="Poppins"/>
              <a:cs typeface="Poppins"/>
            </a:endParaRPr>
          </a:p>
          <a:p>
            <a:pPr marL="457200" indent="-457200">
              <a:buFont typeface="Arial" panose="020B0604020202020204" pitchFamily="34" charset="0"/>
              <a:buChar char="•"/>
            </a:pPr>
            <a:r>
              <a:rPr lang="en-US" sz="2600">
                <a:solidFill>
                  <a:schemeClr val="bg1"/>
                </a:solidFill>
                <a:latin typeface="Poppins"/>
                <a:cs typeface="Poppins"/>
              </a:rPr>
              <a:t>Allocation of resources</a:t>
            </a:r>
          </a:p>
          <a:p>
            <a:endParaRPr lang="en-US" sz="2600">
              <a:solidFill>
                <a:schemeClr val="bg1"/>
              </a:solidFill>
              <a:latin typeface="Poppins"/>
              <a:cs typeface="Poppins"/>
            </a:endParaRPr>
          </a:p>
          <a:p>
            <a:pPr marL="457200" indent="-457200">
              <a:buFont typeface="Arial" panose="020B0604020202020204" pitchFamily="34" charset="0"/>
              <a:buChar char="•"/>
            </a:pPr>
            <a:r>
              <a:rPr lang="en-US" sz="2600">
                <a:solidFill>
                  <a:schemeClr val="bg1"/>
                </a:solidFill>
                <a:latin typeface="Poppins"/>
                <a:cs typeface="Poppins"/>
              </a:rPr>
              <a:t>Proxy for metrics that are harder to measure </a:t>
            </a:r>
          </a:p>
          <a:p>
            <a:endParaRPr lang="en-US" sz="2600">
              <a:solidFill>
                <a:schemeClr val="bg1"/>
              </a:solidFill>
              <a:latin typeface="Poppins"/>
              <a:cs typeface="Poppins"/>
            </a:endParaRPr>
          </a:p>
          <a:p>
            <a:endParaRPr lang="en-US" sz="2600">
              <a:solidFill>
                <a:schemeClr val="bg1"/>
              </a:solidFill>
              <a:latin typeface="Poppins"/>
              <a:cs typeface="Poppins"/>
            </a:endParaRPr>
          </a:p>
          <a:p>
            <a:endParaRPr lang="en-US" sz="2600">
              <a:solidFill>
                <a:schemeClr val="bg1"/>
              </a:solidFill>
              <a:latin typeface="Poppins"/>
              <a:cs typeface="Poppins"/>
            </a:endParaRPr>
          </a:p>
        </p:txBody>
      </p:sp>
      <p:pic>
        <p:nvPicPr>
          <p:cNvPr id="15" name="Graphic 14" descr="Pie chart with solid fill">
            <a:extLst>
              <a:ext uri="{FF2B5EF4-FFF2-40B4-BE49-F238E27FC236}">
                <a16:creationId xmlns:a16="http://schemas.microsoft.com/office/drawing/2014/main" id="{EAE94599-1B08-D291-883C-D5D211C7D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1600" y="2706740"/>
            <a:ext cx="914400" cy="914400"/>
          </a:xfrm>
          <a:prstGeom prst="rect">
            <a:avLst/>
          </a:prstGeom>
        </p:spPr>
      </p:pic>
      <p:pic>
        <p:nvPicPr>
          <p:cNvPr id="17" name="Graphic 16" descr="Ruler outline">
            <a:extLst>
              <a:ext uri="{FF2B5EF4-FFF2-40B4-BE49-F238E27FC236}">
                <a16:creationId xmlns:a16="http://schemas.microsoft.com/office/drawing/2014/main" id="{8DE8FE85-CED5-8044-CBED-7B8FCDAC46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98078" y="3497453"/>
            <a:ext cx="914400" cy="914400"/>
          </a:xfrm>
          <a:prstGeom prst="rect">
            <a:avLst/>
          </a:prstGeom>
        </p:spPr>
      </p:pic>
      <p:pic>
        <p:nvPicPr>
          <p:cNvPr id="23" name="Graphic 22" descr="Scales of justice with solid fill">
            <a:extLst>
              <a:ext uri="{FF2B5EF4-FFF2-40B4-BE49-F238E27FC236}">
                <a16:creationId xmlns:a16="http://schemas.microsoft.com/office/drawing/2014/main" id="{D10DFA4B-6A90-8C8E-3B85-236EA3CCD3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70669" y="1754285"/>
            <a:ext cx="914400" cy="914400"/>
          </a:xfrm>
          <a:prstGeom prst="rect">
            <a:avLst/>
          </a:prstGeom>
        </p:spPr>
      </p:pic>
    </p:spTree>
    <p:extLst>
      <p:ext uri="{BB962C8B-B14F-4D97-AF65-F5344CB8AC3E}">
        <p14:creationId xmlns:p14="http://schemas.microsoft.com/office/powerpoint/2010/main" val="3534088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lIns="91440" tIns="45720" rIns="91440" bIns="45720" rtlCol="0" anchor="t">
            <a:spAutoFit/>
          </a:bodyPr>
          <a:lstStyle/>
          <a:p>
            <a:pPr algn="r"/>
            <a:r>
              <a:rPr lang="en-US" sz="2000">
                <a:solidFill>
                  <a:schemeClr val="bg1"/>
                </a:solidFill>
                <a:latin typeface="Poppins"/>
                <a:cs typeface="Poppins"/>
              </a:rPr>
              <a:t>kitsappublichealth.org/data</a:t>
            </a:r>
            <a:endParaRPr lang="en-US" sz="2000">
              <a:solidFill>
                <a:schemeClr val="bg1"/>
              </a:solidFill>
              <a:latin typeface="Poppins" panose="00000500000000000000" pitchFamily="2" charset="0"/>
              <a:cs typeface="Poppins" panose="00000500000000000000" pitchFamily="2" charset="0"/>
            </a:endParaRP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60825" y="1026425"/>
            <a:ext cx="9915572" cy="690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solidFill>
                  <a:srgbClr val="FBF0D7"/>
                </a:solidFill>
                <a:latin typeface="Poppins"/>
                <a:cs typeface="Poppins"/>
              </a:rPr>
              <a:t>Discussion</a:t>
            </a:r>
          </a:p>
        </p:txBody>
      </p:sp>
      <p:sp>
        <p:nvSpPr>
          <p:cNvPr id="6" name="TextBox 5">
            <a:extLst>
              <a:ext uri="{FF2B5EF4-FFF2-40B4-BE49-F238E27FC236}">
                <a16:creationId xmlns:a16="http://schemas.microsoft.com/office/drawing/2014/main" id="{B80F8BC6-C048-301D-8010-A71DB5AB952D}"/>
              </a:ext>
            </a:extLst>
          </p:cNvPr>
          <p:cNvSpPr txBox="1"/>
          <p:nvPr/>
        </p:nvSpPr>
        <p:spPr>
          <a:xfrm>
            <a:off x="900773" y="2266823"/>
            <a:ext cx="1129206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600">
              <a:solidFill>
                <a:schemeClr val="bg1"/>
              </a:solidFill>
              <a:latin typeface="Verdana"/>
              <a:ea typeface="Verdana"/>
              <a:cs typeface="Poppins"/>
            </a:endParaRPr>
          </a:p>
          <a:p>
            <a:pPr>
              <a:buFont typeface="Arial" panose="020B0604020202020204" pitchFamily="34" charset="0"/>
              <a:buChar char="•"/>
            </a:pPr>
            <a:r>
              <a:rPr lang="en-US" sz="2600">
                <a:solidFill>
                  <a:schemeClr val="bg1"/>
                </a:solidFill>
                <a:latin typeface="Verdana"/>
                <a:ea typeface="Verdana"/>
                <a:cs typeface="Poppins"/>
              </a:rPr>
              <a:t>Is it important to see health metrics by race/ethnicity? </a:t>
            </a:r>
            <a:endParaRPr lang="en-US">
              <a:solidFill>
                <a:schemeClr val="bg1"/>
              </a:solidFill>
              <a:latin typeface="Verdana"/>
              <a:ea typeface="Verdana"/>
            </a:endParaRPr>
          </a:p>
          <a:p>
            <a:pPr lvl="1"/>
            <a:r>
              <a:rPr lang="en-US" sz="2600">
                <a:solidFill>
                  <a:schemeClr val="bg1"/>
                </a:solidFill>
                <a:latin typeface="Verdana"/>
                <a:ea typeface="Verdana"/>
                <a:cs typeface="Poppins"/>
              </a:rPr>
              <a:t>(Poll # 1 at your tables)</a:t>
            </a:r>
            <a:endParaRPr lang="en-US">
              <a:solidFill>
                <a:schemeClr val="bg1"/>
              </a:solidFill>
              <a:latin typeface="Verdana"/>
              <a:ea typeface="Verdana"/>
            </a:endParaRPr>
          </a:p>
          <a:p>
            <a:pPr lvl="1"/>
            <a:endParaRPr lang="en-US" sz="2600">
              <a:solidFill>
                <a:schemeClr val="bg1"/>
              </a:solidFill>
              <a:latin typeface="Verdana"/>
              <a:ea typeface="Verdana"/>
              <a:cs typeface="Poppins"/>
            </a:endParaRPr>
          </a:p>
          <a:p>
            <a:endParaRPr lang="en-US" sz="2600">
              <a:solidFill>
                <a:schemeClr val="bg1"/>
              </a:solidFill>
              <a:latin typeface="Verdana"/>
              <a:ea typeface="Verdana"/>
              <a:cs typeface="Arial"/>
            </a:endParaRPr>
          </a:p>
          <a:p>
            <a:pPr>
              <a:buFont typeface="Arial" panose="020B0604020202020204" pitchFamily="34" charset="0"/>
              <a:buChar char="•"/>
            </a:pPr>
            <a:r>
              <a:rPr lang="en-US" sz="2600">
                <a:solidFill>
                  <a:schemeClr val="bg1"/>
                </a:solidFill>
                <a:latin typeface="Verdana"/>
                <a:ea typeface="Verdana"/>
                <a:cs typeface="Poppins"/>
              </a:rPr>
              <a:t>How have you seen race/ethnicity data used?</a:t>
            </a:r>
            <a:endParaRPr lang="en-US">
              <a:solidFill>
                <a:schemeClr val="bg1"/>
              </a:solidFill>
              <a:latin typeface="Verdana"/>
              <a:ea typeface="Verdana"/>
            </a:endParaRPr>
          </a:p>
          <a:p>
            <a:pPr lvl="1">
              <a:buFont typeface="Courier New" panose="020B0604020202020204" pitchFamily="34" charset="0"/>
              <a:buChar char="o"/>
            </a:pPr>
            <a:r>
              <a:rPr lang="en-US" sz="2600">
                <a:solidFill>
                  <a:schemeClr val="bg1"/>
                </a:solidFill>
                <a:latin typeface="Verdana"/>
                <a:ea typeface="Verdana"/>
                <a:cs typeface="Poppins"/>
              </a:rPr>
              <a:t>What are the benefits and limitations?</a:t>
            </a:r>
            <a:endParaRPr lang="en-US">
              <a:solidFill>
                <a:schemeClr val="bg1"/>
              </a:solidFill>
              <a:latin typeface="Verdana"/>
              <a:ea typeface="Verdana"/>
            </a:endParaRPr>
          </a:p>
          <a:p>
            <a:pPr marL="457200" indent="-457200">
              <a:buFont typeface="Arial" panose="020B0604020202020204" pitchFamily="34" charset="0"/>
              <a:buChar char="•"/>
            </a:pPr>
            <a:endParaRPr lang="en-US" sz="2600">
              <a:solidFill>
                <a:schemeClr val="bg1"/>
              </a:solidFill>
              <a:latin typeface="Poppins"/>
              <a:cs typeface="Poppins"/>
            </a:endParaRPr>
          </a:p>
          <a:p>
            <a:pPr marL="457200" indent="-457200">
              <a:buFont typeface="Arial" panose="020B0604020202020204" pitchFamily="34" charset="0"/>
              <a:buChar char="•"/>
            </a:pPr>
            <a:endParaRPr lang="en-US" sz="2600">
              <a:solidFill>
                <a:schemeClr val="bg1"/>
              </a:solidFill>
              <a:latin typeface="Poppins"/>
              <a:cs typeface="Poppins"/>
            </a:endParaRPr>
          </a:p>
          <a:p>
            <a:endParaRPr lang="en-US" sz="2600">
              <a:solidFill>
                <a:schemeClr val="bg1"/>
              </a:solidFill>
              <a:latin typeface="Poppins"/>
              <a:cs typeface="Poppins"/>
            </a:endParaRPr>
          </a:p>
        </p:txBody>
      </p:sp>
      <p:pic>
        <p:nvPicPr>
          <p:cNvPr id="3" name="Graphic 2" descr="Teacher with solid fill">
            <a:extLst>
              <a:ext uri="{FF2B5EF4-FFF2-40B4-BE49-F238E27FC236}">
                <a16:creationId xmlns:a16="http://schemas.microsoft.com/office/drawing/2014/main" id="{19095B64-59D4-EC74-4F72-7694EA5DFC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4113" y="698292"/>
            <a:ext cx="1551481" cy="1551481"/>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9" name="Add-in 8">
                <a:extLst>
                  <a:ext uri="{FF2B5EF4-FFF2-40B4-BE49-F238E27FC236}">
                    <a16:creationId xmlns:a16="http://schemas.microsoft.com/office/drawing/2014/main" id="{7AB5E700-AC45-5E47-C94A-FC6E8811BC65}"/>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7"/>
              </a:graphicData>
            </a:graphic>
          </p:graphicFrame>
        </mc:Choice>
        <mc:Fallback>
          <p:pic>
            <p:nvPicPr>
              <p:cNvPr id="9" name="Add-in 8">
                <a:extLst>
                  <a:ext uri="{FF2B5EF4-FFF2-40B4-BE49-F238E27FC236}">
                    <a16:creationId xmlns:a16="http://schemas.microsoft.com/office/drawing/2014/main" id="{7AB5E700-AC45-5E47-C94A-FC6E8811BC65}"/>
                  </a:ext>
                </a:extLst>
              </p:cNvPr>
              <p:cNvPicPr>
                <a:picLocks noGrp="1" noRot="1" noChangeAspect="1" noMove="1" noResize="1" noEditPoints="1" noAdjustHandles="1" noChangeArrowheads="1" noChangeShapeType="1"/>
              </p:cNvPicPr>
              <p:nvPr/>
            </p:nvPicPr>
            <p:blipFill>
              <a:blip r:embed="rId8"/>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2267492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wd of people on a street">
            <a:extLst>
              <a:ext uri="{FF2B5EF4-FFF2-40B4-BE49-F238E27FC236}">
                <a16:creationId xmlns:a16="http://schemas.microsoft.com/office/drawing/2014/main" id="{8D097FAF-C019-E7D4-BCAE-1E5ED50786B3}"/>
              </a:ext>
            </a:extLst>
          </p:cNvPr>
          <p:cNvPicPr>
            <a:picLocks noChangeAspect="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rcRect b="15730"/>
          <a:stretch/>
        </p:blipFill>
        <p:spPr>
          <a:xfrm>
            <a:off x="20" y="10"/>
            <a:ext cx="12191981" cy="6857989"/>
          </a:xfrm>
          <a:prstGeom prst="rect">
            <a:avLst/>
          </a:prstGeom>
        </p:spPr>
      </p:pic>
      <p:sp>
        <p:nvSpPr>
          <p:cNvPr id="2" name="Title 1">
            <a:extLst>
              <a:ext uri="{FF2B5EF4-FFF2-40B4-BE49-F238E27FC236}">
                <a16:creationId xmlns:a16="http://schemas.microsoft.com/office/drawing/2014/main" id="{4A98A82D-7A1A-563B-51E6-B8BFBCAE2170}"/>
              </a:ext>
            </a:extLst>
          </p:cNvPr>
          <p:cNvSpPr>
            <a:spLocks noGrp="1"/>
          </p:cNvSpPr>
          <p:nvPr>
            <p:ph type="title"/>
          </p:nvPr>
        </p:nvSpPr>
        <p:spPr>
          <a:xfrm>
            <a:off x="838198" y="381934"/>
            <a:ext cx="9309653" cy="5181523"/>
          </a:xfrm>
        </p:spPr>
        <p:txBody>
          <a:bodyPr anchor="b">
            <a:normAutofit/>
          </a:bodyPr>
          <a:lstStyle/>
          <a:p>
            <a:r>
              <a:rPr lang="en-US" sz="6200">
                <a:solidFill>
                  <a:srgbClr val="FFFFFF"/>
                </a:solidFill>
                <a:latin typeface="Poppins"/>
                <a:cs typeface="Poppins"/>
              </a:rPr>
              <a:t>Population-level data</a:t>
            </a:r>
            <a:br>
              <a:rPr lang="en-US" sz="6200">
                <a:solidFill>
                  <a:srgbClr val="FFFFFF"/>
                </a:solidFill>
                <a:latin typeface="Poppins"/>
                <a:cs typeface="Poppins"/>
              </a:rPr>
            </a:br>
            <a:endParaRPr lang="en-US" sz="6200">
              <a:solidFill>
                <a:srgbClr val="FFFFFF"/>
              </a:solidFill>
            </a:endParaRPr>
          </a:p>
        </p:txBody>
      </p:sp>
    </p:spTree>
    <p:extLst>
      <p:ext uri="{BB962C8B-B14F-4D97-AF65-F5344CB8AC3E}">
        <p14:creationId xmlns:p14="http://schemas.microsoft.com/office/powerpoint/2010/main" val="237918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12500" b="12500"/>
          <a:stretch/>
        </p:blipFill>
        <p:spPr>
          <a:xfrm>
            <a:off x="0" y="0"/>
            <a:ext cx="12192000" cy="6857999"/>
          </a:xfrm>
          <a:prstGeom prst="rect">
            <a:avLst/>
          </a:prstGeom>
        </p:spPr>
      </p:pic>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69791" y="5123140"/>
            <a:ext cx="4900068"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solidFill>
                  <a:srgbClr val="FBF0D7"/>
                </a:solidFill>
                <a:latin typeface="Poppins" panose="00000500000000000000" pitchFamily="2" charset="0"/>
                <a:cs typeface="Poppins" panose="00000500000000000000" pitchFamily="2" charset="0"/>
              </a:rPr>
              <a:t>Welcome</a:t>
            </a:r>
          </a:p>
        </p:txBody>
      </p:sp>
    </p:spTree>
    <p:extLst>
      <p:ext uri="{BB962C8B-B14F-4D97-AF65-F5344CB8AC3E}">
        <p14:creationId xmlns:p14="http://schemas.microsoft.com/office/powerpoint/2010/main" val="5282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a:solidFill>
                  <a:srgbClr val="004960"/>
                </a:solidFill>
                <a:latin typeface="Poppins" panose="00000500000000000000" pitchFamily="2" charset="0"/>
                <a:cs typeface="Poppins" panose="00000500000000000000" pitchFamily="2" charset="0"/>
              </a:rPr>
              <a:t>kitsappublichealth.org/data</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4006742-D5CD-1F7A-4063-24584A097188}"/>
              </a:ext>
            </a:extLst>
          </p:cNvPr>
          <p:cNvSpPr txBox="1"/>
          <p:nvPr/>
        </p:nvSpPr>
        <p:spPr>
          <a:xfrm>
            <a:off x="403207" y="6119871"/>
            <a:ext cx="7268609" cy="307777"/>
          </a:xfrm>
          <a:prstGeom prst="rect">
            <a:avLst/>
          </a:prstGeom>
          <a:noFill/>
        </p:spPr>
        <p:txBody>
          <a:bodyPr wrap="square" rtlCol="0">
            <a:spAutoFit/>
          </a:bodyPr>
          <a:lstStyle/>
          <a:p>
            <a:r>
              <a:rPr lang="en-US" sz="1400" b="1">
                <a:solidFill>
                  <a:srgbClr val="54B4B7"/>
                </a:solidFill>
                <a:latin typeface="Poppins" panose="00000500000000000000" pitchFamily="2" charset="0"/>
                <a:cs typeface="Poppins" panose="00000500000000000000" pitchFamily="2" charset="0"/>
              </a:rPr>
              <a:t>Sources: </a:t>
            </a:r>
            <a:endParaRPr lang="en-US" sz="1400" i="1">
              <a:latin typeface="Poppins" panose="00000500000000000000" pitchFamily="2" charset="0"/>
              <a:cs typeface="Poppins" panose="00000500000000000000" pitchFamily="2" charset="0"/>
            </a:endParaRPr>
          </a:p>
        </p:txBody>
      </p:sp>
      <p:sp>
        <p:nvSpPr>
          <p:cNvPr id="10" name="Content Placeholder 9">
            <a:extLst>
              <a:ext uri="{FF2B5EF4-FFF2-40B4-BE49-F238E27FC236}">
                <a16:creationId xmlns:a16="http://schemas.microsoft.com/office/drawing/2014/main" id="{17A1FA8E-EC30-00D9-11F8-3DF3A75094A5}"/>
              </a:ext>
            </a:extLst>
          </p:cNvPr>
          <p:cNvSpPr>
            <a:spLocks noGrp="1"/>
          </p:cNvSpPr>
          <p:nvPr>
            <p:ph idx="1"/>
          </p:nvPr>
        </p:nvSpPr>
        <p:spPr>
          <a:xfrm>
            <a:off x="551331" y="1452568"/>
            <a:ext cx="9953118" cy="4351338"/>
          </a:xfrm>
        </p:spPr>
        <p:txBody>
          <a:bodyPr vert="horz" lIns="91440" tIns="45720" rIns="91440" bIns="45720" rtlCol="0" anchor="t">
            <a:normAutofit/>
          </a:bodyPr>
          <a:lstStyle/>
          <a:p>
            <a:r>
              <a:rPr lang="en-US">
                <a:latin typeface="Poppins"/>
                <a:cs typeface="Poppins"/>
              </a:rPr>
              <a:t>What is it? What is it not?</a:t>
            </a:r>
          </a:p>
          <a:p>
            <a:pPr lvl="1"/>
            <a:r>
              <a:rPr lang="en-US" u="sng">
                <a:latin typeface="Poppins"/>
                <a:cs typeface="Poppins"/>
              </a:rPr>
              <a:t>Does not </a:t>
            </a:r>
            <a:r>
              <a:rPr lang="en-US">
                <a:latin typeface="Poppins"/>
                <a:cs typeface="Poppins"/>
              </a:rPr>
              <a:t>highlight individual experiences</a:t>
            </a:r>
          </a:p>
          <a:p>
            <a:pPr lvl="1"/>
            <a:r>
              <a:rPr lang="en-US" u="sng">
                <a:latin typeface="Poppins"/>
                <a:cs typeface="Poppins"/>
              </a:rPr>
              <a:t>Does</a:t>
            </a:r>
            <a:r>
              <a:rPr lang="en-US">
                <a:latin typeface="Poppins"/>
                <a:cs typeface="Poppins"/>
              </a:rPr>
              <a:t> represent the majority experience of a large group or community</a:t>
            </a:r>
          </a:p>
          <a:p>
            <a:pPr marL="457200" lvl="1" indent="0">
              <a:buNone/>
            </a:pPr>
            <a:endParaRPr lang="en-US">
              <a:latin typeface="Poppins"/>
              <a:cs typeface="Poppins"/>
            </a:endParaRPr>
          </a:p>
          <a:p>
            <a:r>
              <a:rPr lang="en-US">
                <a:latin typeface="Poppins"/>
                <a:cs typeface="Poppins"/>
              </a:rPr>
              <a:t>Examples of this data</a:t>
            </a:r>
          </a:p>
          <a:p>
            <a:pPr marL="0" indent="0">
              <a:buNone/>
            </a:pPr>
            <a:endParaRPr lang="en-US" strike="sngStrike">
              <a:latin typeface="Poppins"/>
              <a:cs typeface="Poppins"/>
            </a:endParaRPr>
          </a:p>
          <a:p>
            <a:r>
              <a:rPr lang="en-US">
                <a:latin typeface="Poppins"/>
                <a:cs typeface="Poppins"/>
              </a:rPr>
              <a:t>Limitations </a:t>
            </a:r>
          </a:p>
        </p:txBody>
      </p:sp>
      <p:sp>
        <p:nvSpPr>
          <p:cNvPr id="11" name="Title 1">
            <a:extLst>
              <a:ext uri="{FF2B5EF4-FFF2-40B4-BE49-F238E27FC236}">
                <a16:creationId xmlns:a16="http://schemas.microsoft.com/office/drawing/2014/main" id="{65EF494E-79C3-0CF4-878E-56AA7DC3C86A}"/>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BF0D7"/>
                </a:solidFill>
                <a:latin typeface="Poppins" panose="00000500000000000000" pitchFamily="2" charset="0"/>
                <a:cs typeface="Poppins" panose="00000500000000000000" pitchFamily="2" charset="0"/>
              </a:rPr>
              <a:t>Population-level data </a:t>
            </a:r>
          </a:p>
        </p:txBody>
      </p:sp>
    </p:spTree>
    <p:extLst>
      <p:ext uri="{BB962C8B-B14F-4D97-AF65-F5344CB8AC3E}">
        <p14:creationId xmlns:p14="http://schemas.microsoft.com/office/powerpoint/2010/main" val="143625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8077199" y="6184821"/>
            <a:ext cx="4333875" cy="400110"/>
          </a:xfrm>
          <a:prstGeom prst="rect">
            <a:avLst/>
          </a:prstGeom>
          <a:noFill/>
        </p:spPr>
        <p:txBody>
          <a:bodyPr wrap="square" rtlCol="0">
            <a:spAutoFit/>
          </a:bodyPr>
          <a:lstStyle/>
          <a:p>
            <a:r>
              <a:rPr lang="en-US" sz="2000">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BF0D7"/>
                </a:solidFill>
                <a:latin typeface="Poppins" panose="00000500000000000000" pitchFamily="2" charset="0"/>
                <a:cs typeface="Poppins" panose="00000500000000000000" pitchFamily="2" charset="0"/>
              </a:rPr>
              <a:t>Population-level data </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3" name="Content Placeholder 12">
            <a:extLst>
              <a:ext uri="{FF2B5EF4-FFF2-40B4-BE49-F238E27FC236}">
                <a16:creationId xmlns:a16="http://schemas.microsoft.com/office/drawing/2014/main" id="{9CDCA9F8-E43D-E58A-F100-4509A1E63E74}"/>
              </a:ext>
            </a:extLst>
          </p:cNvPr>
          <p:cNvSpPr>
            <a:spLocks noGrp="1"/>
          </p:cNvSpPr>
          <p:nvPr>
            <p:ph idx="1"/>
          </p:nvPr>
        </p:nvSpPr>
        <p:spPr>
          <a:xfrm>
            <a:off x="838200" y="1387618"/>
            <a:ext cx="10515600" cy="4351338"/>
          </a:xfrm>
        </p:spPr>
        <p:txBody>
          <a:bodyPr vert="horz" lIns="91440" tIns="45720" rIns="91440" bIns="45720" rtlCol="0" anchor="t">
            <a:normAutofit fontScale="85000" lnSpcReduction="10000"/>
          </a:bodyPr>
          <a:lstStyle/>
          <a:p>
            <a:pPr marL="0" indent="0">
              <a:buNone/>
            </a:pPr>
            <a:r>
              <a:rPr lang="en-US" b="1">
                <a:latin typeface="Poppins"/>
                <a:cs typeface="Arial"/>
              </a:rPr>
              <a:t>Why is </a:t>
            </a:r>
            <a:r>
              <a:rPr lang="en-US" b="1">
                <a:latin typeface="Poppins"/>
                <a:cs typeface="Poppins"/>
              </a:rPr>
              <a:t>population data grouped?</a:t>
            </a:r>
            <a:endParaRPr lang="en-US">
              <a:latin typeface="Aptos"/>
              <a:cs typeface="Arial"/>
            </a:endParaRPr>
          </a:p>
          <a:p>
            <a:pPr marL="457200" indent="-457200"/>
            <a:r>
              <a:rPr lang="en-US">
                <a:latin typeface="Poppins"/>
                <a:cs typeface="Arial"/>
              </a:rPr>
              <a:t>Tells us about general trends and experiences within that group</a:t>
            </a:r>
            <a:endParaRPr lang="en-US">
              <a:latin typeface="Poppins"/>
              <a:cs typeface="Poppins" panose="00000500000000000000" pitchFamily="2" charset="0"/>
            </a:endParaRPr>
          </a:p>
          <a:p>
            <a:pPr marL="457200" indent="-457200"/>
            <a:r>
              <a:rPr lang="en-US">
                <a:latin typeface="Poppins"/>
                <a:cs typeface="Arial"/>
              </a:rPr>
              <a:t>Informs programs, services, policies to address specific needs</a:t>
            </a:r>
            <a:endParaRPr lang="en-US">
              <a:latin typeface="Poppins"/>
              <a:cs typeface="Poppins" panose="00000500000000000000" pitchFamily="2" charset="0"/>
            </a:endParaRPr>
          </a:p>
          <a:p>
            <a:pPr marL="457200" lvl="1" indent="0">
              <a:buNone/>
            </a:pPr>
            <a:endParaRPr lang="en-US">
              <a:latin typeface="Poppins"/>
              <a:cs typeface="Arial"/>
            </a:endParaRPr>
          </a:p>
          <a:p>
            <a:pPr marL="0" indent="0">
              <a:buNone/>
            </a:pPr>
            <a:r>
              <a:rPr lang="en-US" b="1">
                <a:latin typeface="Poppins"/>
                <a:cs typeface="Poppins"/>
              </a:rPr>
              <a:t>Groups can be defined by, for example:</a:t>
            </a:r>
            <a:endParaRPr lang="en-US" b="1">
              <a:latin typeface="Poppins" panose="00000500000000000000" pitchFamily="2" charset="0"/>
              <a:cs typeface="Poppins" panose="00000500000000000000" pitchFamily="2" charset="0"/>
            </a:endParaRPr>
          </a:p>
          <a:p>
            <a:pPr marL="457200" indent="-457200"/>
            <a:r>
              <a:rPr lang="en-US">
                <a:latin typeface="Poppins"/>
                <a:cs typeface="Poppins"/>
              </a:rPr>
              <a:t>County</a:t>
            </a:r>
            <a:endParaRPr lang="en-US" b="1">
              <a:latin typeface="Poppins"/>
              <a:cs typeface="Poppins"/>
            </a:endParaRPr>
          </a:p>
          <a:p>
            <a:pPr marL="457200" indent="-457200"/>
            <a:r>
              <a:rPr lang="en-US">
                <a:latin typeface="Poppins"/>
                <a:cs typeface="Poppins"/>
              </a:rPr>
              <a:t>Age </a:t>
            </a:r>
          </a:p>
          <a:p>
            <a:pPr marL="457200" indent="-457200"/>
            <a:r>
              <a:rPr lang="en-US">
                <a:latin typeface="Poppins"/>
                <a:cs typeface="Poppins"/>
              </a:rPr>
              <a:t>Gender/Sex</a:t>
            </a:r>
          </a:p>
          <a:p>
            <a:pPr marL="457200" indent="-457200"/>
            <a:r>
              <a:rPr lang="en-US">
                <a:latin typeface="Poppins"/>
                <a:cs typeface="Poppins"/>
              </a:rPr>
              <a:t>Race and ethnicity</a:t>
            </a:r>
            <a:endParaRPr lang="en-US">
              <a:latin typeface="Aptos" panose="02110004020202020204"/>
              <a:cs typeface="Poppins"/>
            </a:endParaRPr>
          </a:p>
          <a:p>
            <a:pPr marL="457200" indent="-457200"/>
            <a:r>
              <a:rPr lang="en-US">
                <a:latin typeface="Poppins"/>
                <a:cs typeface="Poppins"/>
              </a:rPr>
              <a:t>Income</a:t>
            </a:r>
            <a:endParaRPr lang="en-US">
              <a:latin typeface="Aptos" panose="02110004020202020204"/>
              <a:cs typeface="Poppins"/>
            </a:endParaRPr>
          </a:p>
          <a:p>
            <a:pPr marL="0" indent="0">
              <a:buNone/>
            </a:pPr>
            <a:endParaRPr lang="en-US">
              <a:latin typeface="Poppins" panose="00000500000000000000" pitchFamily="2" charset="0"/>
              <a:cs typeface="Poppins" panose="00000500000000000000" pitchFamily="2" charset="0"/>
            </a:endParaRPr>
          </a:p>
          <a:p>
            <a:pPr marL="457200" lvl="1" indent="0">
              <a:buNone/>
            </a:pPr>
            <a:endParaRPr lang="en-US">
              <a:latin typeface="Poppins" panose="00000500000000000000" pitchFamily="2" charset="0"/>
              <a:cs typeface="Poppins" panose="00000500000000000000" pitchFamily="2" charset="0"/>
            </a:endParaRPr>
          </a:p>
          <a:p>
            <a:pPr lvl="1"/>
            <a:endParaRPr lang="en-US">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76185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a:solidFill>
                  <a:schemeClr val="bg1"/>
                </a:solidFill>
                <a:latin typeface="Poppins" panose="00000500000000000000" pitchFamily="2" charset="0"/>
                <a:cs typeface="Poppins" panose="00000500000000000000" pitchFamily="2" charset="0"/>
              </a:rPr>
              <a:t>kitsappublichealth.org/data</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60825" y="1026425"/>
            <a:ext cx="9915572" cy="690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solidFill>
                  <a:srgbClr val="FBF0D7"/>
                </a:solidFill>
                <a:latin typeface="Poppins"/>
                <a:cs typeface="Poppins"/>
              </a:rPr>
              <a:t>How can we enhance population data?</a:t>
            </a:r>
            <a:endParaRPr lang="en-US"/>
          </a:p>
        </p:txBody>
      </p:sp>
      <p:pic>
        <p:nvPicPr>
          <p:cNvPr id="16" name="Picture 15" descr="Abstract steps on a light green pastel background">
            <a:extLst>
              <a:ext uri="{FF2B5EF4-FFF2-40B4-BE49-F238E27FC236}">
                <a16:creationId xmlns:a16="http://schemas.microsoft.com/office/drawing/2014/main" id="{0B668451-6F27-DA37-FA5B-26449EC0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037" y="1997778"/>
            <a:ext cx="4845133" cy="3633850"/>
          </a:xfrm>
          <a:prstGeom prst="rect">
            <a:avLst/>
          </a:prstGeom>
        </p:spPr>
      </p:pic>
    </p:spTree>
    <p:extLst>
      <p:ext uri="{BB962C8B-B14F-4D97-AF65-F5344CB8AC3E}">
        <p14:creationId xmlns:p14="http://schemas.microsoft.com/office/powerpoint/2010/main" val="2520497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78388"/>
            <a:ext cx="9696224" cy="819045"/>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FBF0D7"/>
                </a:solidFill>
                <a:latin typeface="Poppins"/>
                <a:cs typeface="Poppins"/>
              </a:rPr>
              <a:t>Advocacy and outreach for increased participation</a:t>
            </a:r>
            <a:endParaRPr lang="en-US"/>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9">
            <a:extLst>
              <a:ext uri="{FF2B5EF4-FFF2-40B4-BE49-F238E27FC236}">
                <a16:creationId xmlns:a16="http://schemas.microsoft.com/office/drawing/2014/main" id="{DD7EDEDD-1241-9F77-195E-68C5022FB989}"/>
              </a:ext>
            </a:extLst>
          </p:cNvPr>
          <p:cNvSpPr>
            <a:spLocks noGrp="1"/>
          </p:cNvSpPr>
          <p:nvPr>
            <p:ph idx="1"/>
          </p:nvPr>
        </p:nvSpPr>
        <p:spPr>
          <a:xfrm>
            <a:off x="551331" y="1452568"/>
            <a:ext cx="9953118" cy="4351338"/>
          </a:xfrm>
        </p:spPr>
        <p:txBody>
          <a:bodyPr vert="horz" lIns="91440" tIns="45720" rIns="91440" bIns="45720" rtlCol="0" anchor="t">
            <a:normAutofit/>
          </a:bodyPr>
          <a:lstStyle/>
          <a:p>
            <a:r>
              <a:rPr lang="en-US">
                <a:latin typeface="Poppins"/>
                <a:cs typeface="Poppins"/>
              </a:rPr>
              <a:t>Example: Healthy Youth Survey in local schools</a:t>
            </a:r>
          </a:p>
          <a:p>
            <a:pPr marL="0" indent="0">
              <a:buNone/>
            </a:pPr>
            <a:r>
              <a:rPr lang="en-US">
                <a:latin typeface="Poppins"/>
                <a:cs typeface="Poppins"/>
              </a:rPr>
              <a:t> </a:t>
            </a:r>
          </a:p>
          <a:p>
            <a:r>
              <a:rPr lang="en-US">
                <a:latin typeface="Poppins"/>
                <a:cs typeface="Poppins"/>
              </a:rPr>
              <a:t>Aim to increase awareness and trust of the survey </a:t>
            </a:r>
          </a:p>
          <a:p>
            <a:pPr marL="0" indent="0">
              <a:buNone/>
            </a:pPr>
            <a:endParaRPr lang="en-US">
              <a:latin typeface="Poppins"/>
              <a:cs typeface="Poppins"/>
            </a:endParaRPr>
          </a:p>
          <a:p>
            <a:r>
              <a:rPr lang="en-US" sz="2600">
                <a:latin typeface="Poppins"/>
                <a:cs typeface="Poppins"/>
              </a:rPr>
              <a:t>Advocate for changes in type of data collected and/or methods</a:t>
            </a:r>
            <a:endParaRPr lang="en-US">
              <a:latin typeface="Poppins"/>
              <a:cs typeface="Poppins"/>
            </a:endParaRPr>
          </a:p>
          <a:p>
            <a:pPr marL="0" indent="0">
              <a:buNone/>
            </a:pPr>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p:txBody>
      </p:sp>
      <p:pic>
        <p:nvPicPr>
          <p:cNvPr id="6" name="Picture 5">
            <a:extLst>
              <a:ext uri="{FF2B5EF4-FFF2-40B4-BE49-F238E27FC236}">
                <a16:creationId xmlns:a16="http://schemas.microsoft.com/office/drawing/2014/main" id="{B9189AF9-4CF4-8FDB-AF51-46CDBDB4D392}"/>
              </a:ext>
            </a:extLst>
          </p:cNvPr>
          <p:cNvPicPr>
            <a:picLocks noChangeAspect="1"/>
          </p:cNvPicPr>
          <p:nvPr/>
        </p:nvPicPr>
        <p:blipFill>
          <a:blip r:embed="rId4"/>
          <a:stretch>
            <a:fillRect/>
          </a:stretch>
        </p:blipFill>
        <p:spPr>
          <a:xfrm>
            <a:off x="10291020" y="1260622"/>
            <a:ext cx="1705213" cy="1095528"/>
          </a:xfrm>
          <a:prstGeom prst="rect">
            <a:avLst/>
          </a:prstGeom>
        </p:spPr>
      </p:pic>
    </p:spTree>
    <p:extLst>
      <p:ext uri="{BB962C8B-B14F-4D97-AF65-F5344CB8AC3E}">
        <p14:creationId xmlns:p14="http://schemas.microsoft.com/office/powerpoint/2010/main" val="3071125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igsaw piece bridging the gap">
            <a:extLst>
              <a:ext uri="{FF2B5EF4-FFF2-40B4-BE49-F238E27FC236}">
                <a16:creationId xmlns:a16="http://schemas.microsoft.com/office/drawing/2014/main" id="{5AF6664D-749A-A6A3-E3B9-6EA368D56BE9}"/>
              </a:ext>
            </a:extLst>
          </p:cNvPr>
          <p:cNvPicPr>
            <a:picLocks noGrp="1" noChangeAspect="1"/>
          </p:cNvPicPr>
          <p:nvPr>
            <p:ph idx="1"/>
          </p:nvPr>
        </p:nvPicPr>
        <p:blipFill>
          <a:blip r:embed="rId3"/>
          <a:srcRect t="5436"/>
          <a:stretch/>
        </p:blipFill>
        <p:spPr>
          <a:xfrm>
            <a:off x="-1649391" y="2857"/>
            <a:ext cx="8463945" cy="6857990"/>
          </a:xfrm>
          <a:prstGeom prst="rect">
            <a:avLst/>
          </a:prstGeom>
        </p:spPr>
      </p:pic>
      <p:sp>
        <p:nvSpPr>
          <p:cNvPr id="2" name="Title 1">
            <a:extLst>
              <a:ext uri="{FF2B5EF4-FFF2-40B4-BE49-F238E27FC236}">
                <a16:creationId xmlns:a16="http://schemas.microsoft.com/office/drawing/2014/main" id="{43E653F5-2D60-9485-A1E4-F35B0894EFC0}"/>
              </a:ext>
            </a:extLst>
          </p:cNvPr>
          <p:cNvSpPr>
            <a:spLocks noGrp="1"/>
          </p:cNvSpPr>
          <p:nvPr>
            <p:ph type="title"/>
          </p:nvPr>
        </p:nvSpPr>
        <p:spPr>
          <a:xfrm>
            <a:off x="7063974" y="140474"/>
            <a:ext cx="4605141" cy="1899912"/>
          </a:xfrm>
        </p:spPr>
        <p:txBody>
          <a:bodyPr vert="horz" lIns="91440" tIns="45720" rIns="91440" bIns="45720" rtlCol="0" anchor="ctr">
            <a:normAutofit/>
          </a:bodyPr>
          <a:lstStyle/>
          <a:p>
            <a:r>
              <a:rPr lang="en-US" sz="3200">
                <a:latin typeface="Poppins"/>
                <a:cs typeface="Poppins"/>
              </a:rPr>
              <a:t>Role of qualitative data: bridge the gap</a:t>
            </a:r>
          </a:p>
        </p:txBody>
      </p:sp>
      <p:sp>
        <p:nvSpPr>
          <p:cNvPr id="10" name="Content Placeholder 9">
            <a:extLst>
              <a:ext uri="{FF2B5EF4-FFF2-40B4-BE49-F238E27FC236}">
                <a16:creationId xmlns:a16="http://schemas.microsoft.com/office/drawing/2014/main" id="{B0F8F7CE-AC0B-78C6-1097-29A8306DCE47}"/>
              </a:ext>
            </a:extLst>
          </p:cNvPr>
          <p:cNvSpPr txBox="1">
            <a:spLocks/>
          </p:cNvSpPr>
          <p:nvPr/>
        </p:nvSpPr>
        <p:spPr>
          <a:xfrm>
            <a:off x="7057314" y="1720387"/>
            <a:ext cx="5147813" cy="44616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Poppins"/>
                <a:cs typeface="Poppins"/>
              </a:rPr>
              <a:t>To learn more about specific topics, communities or groups, we collect </a:t>
            </a:r>
            <a:r>
              <a:rPr lang="en-US" sz="2000" b="1">
                <a:latin typeface="Poppins"/>
                <a:cs typeface="Poppins"/>
              </a:rPr>
              <a:t>qualitative data</a:t>
            </a:r>
            <a:r>
              <a:rPr lang="en-US" sz="2000">
                <a:latin typeface="Poppins"/>
                <a:cs typeface="Poppins"/>
              </a:rPr>
              <a:t> - detailed accounts of experiences, stories, and perceptions. </a:t>
            </a:r>
          </a:p>
          <a:p>
            <a:r>
              <a:rPr lang="en-US" sz="2000">
                <a:latin typeface="Poppins"/>
                <a:cs typeface="Poppins"/>
              </a:rPr>
              <a:t>Interviews, focus groups, listening sessions, other</a:t>
            </a:r>
          </a:p>
          <a:p>
            <a:r>
              <a:rPr lang="en-US" sz="2000">
                <a:latin typeface="Poppins"/>
                <a:cs typeface="Poppins"/>
              </a:rPr>
              <a:t>Identify focus for qualitative data collection on a particular topic or with a particular subgroup (e.g., youth tobacco use) </a:t>
            </a:r>
          </a:p>
        </p:txBody>
      </p:sp>
    </p:spTree>
    <p:extLst>
      <p:ext uri="{BB962C8B-B14F-4D97-AF65-F5344CB8AC3E}">
        <p14:creationId xmlns:p14="http://schemas.microsoft.com/office/powerpoint/2010/main" val="2618118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a:solidFill>
                  <a:schemeClr val="bg1"/>
                </a:solidFill>
                <a:latin typeface="Poppins" panose="00000500000000000000" pitchFamily="2" charset="0"/>
                <a:cs typeface="Poppins" panose="00000500000000000000" pitchFamily="2" charset="0"/>
              </a:rPr>
              <a:t>kitsappublichealth.org/data</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613226" y="1071313"/>
            <a:ext cx="3684799" cy="1693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solidFill>
                  <a:srgbClr val="FBF0D7"/>
                </a:solidFill>
                <a:latin typeface="Poppins"/>
                <a:cs typeface="Poppins"/>
              </a:rPr>
              <a:t>Defining and Comparing Groups</a:t>
            </a:r>
          </a:p>
        </p:txBody>
      </p:sp>
      <p:pic>
        <p:nvPicPr>
          <p:cNvPr id="3" name="Picture 2" descr="A ball of yarn and a light bulb drawn on a white surface&#10;&#10;AI-generated content may be incorrect.">
            <a:extLst>
              <a:ext uri="{FF2B5EF4-FFF2-40B4-BE49-F238E27FC236}">
                <a16:creationId xmlns:a16="http://schemas.microsoft.com/office/drawing/2014/main" id="{B0EA449A-16F8-DB38-C234-9201DEA02E6C}"/>
              </a:ext>
            </a:extLst>
          </p:cNvPr>
          <p:cNvPicPr>
            <a:picLocks noChangeAspect="1"/>
          </p:cNvPicPr>
          <p:nvPr/>
        </p:nvPicPr>
        <p:blipFill>
          <a:blip r:embed="rId5"/>
          <a:stretch>
            <a:fillRect/>
          </a:stretch>
        </p:blipFill>
        <p:spPr>
          <a:xfrm>
            <a:off x="4141740" y="388189"/>
            <a:ext cx="7704142" cy="5319623"/>
          </a:xfrm>
          <a:prstGeom prst="rect">
            <a:avLst/>
          </a:prstGeom>
        </p:spPr>
      </p:pic>
    </p:spTree>
    <p:extLst>
      <p:ext uri="{BB962C8B-B14F-4D97-AF65-F5344CB8AC3E}">
        <p14:creationId xmlns:p14="http://schemas.microsoft.com/office/powerpoint/2010/main" val="2169648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FBF0D7"/>
                </a:solidFill>
                <a:latin typeface="Poppins"/>
                <a:cs typeface="Poppins"/>
              </a:rPr>
              <a:t>Race and ethnicity in common data sources</a:t>
            </a:r>
            <a:endParaRPr lang="en-US" sz="2800">
              <a:solidFill>
                <a:srgbClr val="FBF0D7"/>
              </a:solidFill>
              <a:latin typeface="Poppins" panose="00000500000000000000" pitchFamily="2" charset="0"/>
              <a:cs typeface="Poppins" panose="00000500000000000000" pitchFamily="2" charset="0"/>
            </a:endParaRP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4006742-D5CD-1F7A-4063-24584A097188}"/>
              </a:ext>
            </a:extLst>
          </p:cNvPr>
          <p:cNvSpPr txBox="1"/>
          <p:nvPr/>
        </p:nvSpPr>
        <p:spPr>
          <a:xfrm>
            <a:off x="403207" y="6119871"/>
            <a:ext cx="7268609" cy="307777"/>
          </a:xfrm>
          <a:prstGeom prst="rect">
            <a:avLst/>
          </a:prstGeom>
          <a:noFill/>
        </p:spPr>
        <p:txBody>
          <a:bodyPr wrap="square" rtlCol="0">
            <a:spAutoFit/>
          </a:bodyPr>
          <a:lstStyle/>
          <a:p>
            <a:r>
              <a:rPr lang="en-US" sz="1400" b="1">
                <a:solidFill>
                  <a:srgbClr val="54B4B7"/>
                </a:solidFill>
                <a:latin typeface="Poppins" panose="00000500000000000000" pitchFamily="2" charset="0"/>
                <a:cs typeface="Poppins" panose="00000500000000000000" pitchFamily="2" charset="0"/>
              </a:rPr>
              <a:t>Source: </a:t>
            </a:r>
            <a:r>
              <a:rPr lang="en-US" sz="1400">
                <a:latin typeface="Poppins" panose="00000500000000000000" pitchFamily="2" charset="0"/>
                <a:cs typeface="Poppins" panose="00000500000000000000" pitchFamily="2" charset="0"/>
                <a:hlinkClick r:id="rId4"/>
              </a:rPr>
              <a:t>422-020-WashingtonStateBirthFilingForm.pdf</a:t>
            </a:r>
            <a:r>
              <a:rPr lang="en-US" sz="1400" b="1">
                <a:solidFill>
                  <a:srgbClr val="54B4B7"/>
                </a:solidFill>
                <a:latin typeface="Poppins" panose="00000500000000000000" pitchFamily="2" charset="0"/>
                <a:cs typeface="Poppins" panose="00000500000000000000" pitchFamily="2" charset="0"/>
              </a:rPr>
              <a:t> </a:t>
            </a:r>
            <a:endParaRPr lang="en-US" sz="1400" i="1">
              <a:latin typeface="Poppins" panose="00000500000000000000" pitchFamily="2" charset="0"/>
              <a:cs typeface="Poppins" panose="00000500000000000000" pitchFamily="2" charset="0"/>
            </a:endParaRPr>
          </a:p>
        </p:txBody>
      </p:sp>
      <p:sp>
        <p:nvSpPr>
          <p:cNvPr id="10" name="Content Placeholder 9">
            <a:extLst>
              <a:ext uri="{FF2B5EF4-FFF2-40B4-BE49-F238E27FC236}">
                <a16:creationId xmlns:a16="http://schemas.microsoft.com/office/drawing/2014/main" id="{17A1FA8E-EC30-00D9-11F8-3DF3A75094A5}"/>
              </a:ext>
            </a:extLst>
          </p:cNvPr>
          <p:cNvSpPr>
            <a:spLocks noGrp="1"/>
          </p:cNvSpPr>
          <p:nvPr>
            <p:ph idx="1"/>
          </p:nvPr>
        </p:nvSpPr>
        <p:spPr>
          <a:xfrm>
            <a:off x="551331" y="1452568"/>
            <a:ext cx="9953118" cy="4351338"/>
          </a:xfrm>
        </p:spPr>
        <p:txBody>
          <a:bodyPr/>
          <a:lstStyle/>
          <a:p>
            <a:r>
              <a:rPr lang="en-US">
                <a:latin typeface="Poppins" panose="00000500000000000000" pitchFamily="2" charset="0"/>
                <a:cs typeface="Poppins" panose="00000500000000000000" pitchFamily="2" charset="0"/>
              </a:rPr>
              <a:t>Birth certificates </a:t>
            </a:r>
          </a:p>
          <a:p>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a:p>
            <a:endParaRPr lang="en-US"/>
          </a:p>
        </p:txBody>
      </p:sp>
      <p:pic>
        <p:nvPicPr>
          <p:cNvPr id="12" name="Picture 11">
            <a:extLst>
              <a:ext uri="{FF2B5EF4-FFF2-40B4-BE49-F238E27FC236}">
                <a16:creationId xmlns:a16="http://schemas.microsoft.com/office/drawing/2014/main" id="{EE09DFCF-DE8F-8993-68AB-60D2F351F87F}"/>
              </a:ext>
            </a:extLst>
          </p:cNvPr>
          <p:cNvPicPr>
            <a:picLocks noChangeAspect="1"/>
          </p:cNvPicPr>
          <p:nvPr/>
        </p:nvPicPr>
        <p:blipFill>
          <a:blip r:embed="rId5"/>
          <a:stretch>
            <a:fillRect/>
          </a:stretch>
        </p:blipFill>
        <p:spPr>
          <a:xfrm>
            <a:off x="709684" y="1977636"/>
            <a:ext cx="10249469" cy="3581513"/>
          </a:xfrm>
          <a:prstGeom prst="rect">
            <a:avLst/>
          </a:prstGeom>
        </p:spPr>
      </p:pic>
    </p:spTree>
    <p:extLst>
      <p:ext uri="{BB962C8B-B14F-4D97-AF65-F5344CB8AC3E}">
        <p14:creationId xmlns:p14="http://schemas.microsoft.com/office/powerpoint/2010/main" val="3021253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FBF0D7"/>
                </a:solidFill>
                <a:latin typeface="Poppins"/>
                <a:cs typeface="Poppins"/>
              </a:rPr>
              <a:t>New categories in data sources</a:t>
            </a:r>
            <a:endParaRPr lang="en-US" sz="2800">
              <a:solidFill>
                <a:srgbClr val="FBF0D7"/>
              </a:solidFill>
              <a:latin typeface="Poppins" panose="00000500000000000000" pitchFamily="2" charset="0"/>
              <a:cs typeface="Poppins" panose="00000500000000000000" pitchFamily="2" charset="0"/>
            </a:endParaRP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9">
            <a:extLst>
              <a:ext uri="{FF2B5EF4-FFF2-40B4-BE49-F238E27FC236}">
                <a16:creationId xmlns:a16="http://schemas.microsoft.com/office/drawing/2014/main" id="{DD7EDEDD-1241-9F77-195E-68C5022FB989}"/>
              </a:ext>
            </a:extLst>
          </p:cNvPr>
          <p:cNvSpPr>
            <a:spLocks noGrp="1"/>
          </p:cNvSpPr>
          <p:nvPr>
            <p:ph idx="1"/>
          </p:nvPr>
        </p:nvSpPr>
        <p:spPr>
          <a:xfrm>
            <a:off x="551332" y="1452568"/>
            <a:ext cx="7325242" cy="4351338"/>
          </a:xfrm>
        </p:spPr>
        <p:txBody>
          <a:bodyPr vert="horz" lIns="91440" tIns="45720" rIns="91440" bIns="45720" rtlCol="0" anchor="t">
            <a:normAutofit/>
          </a:bodyPr>
          <a:lstStyle/>
          <a:p>
            <a:r>
              <a:rPr lang="en-US">
                <a:latin typeface="Poppins"/>
                <a:cs typeface="Poppins"/>
              </a:rPr>
              <a:t>“Middle Eastern or North African” </a:t>
            </a:r>
            <a:endParaRPr lang="en-US">
              <a:latin typeface="Aptos" panose="02110004020202020204"/>
              <a:cs typeface="Poppins"/>
            </a:endParaRPr>
          </a:p>
          <a:p>
            <a:r>
              <a:rPr lang="en-US">
                <a:latin typeface="Poppins"/>
                <a:cs typeface="Poppins"/>
              </a:rPr>
              <a:t>“Hispanic or Latino” </a:t>
            </a:r>
            <a:endParaRPr lang="en-US"/>
          </a:p>
          <a:p>
            <a:r>
              <a:rPr lang="en-US">
                <a:latin typeface="Poppins"/>
                <a:cs typeface="Poppins"/>
              </a:rPr>
              <a:t>Added to 2030 Census race/ethnicity </a:t>
            </a:r>
          </a:p>
          <a:p>
            <a:r>
              <a:rPr lang="en-US">
                <a:latin typeface="Poppins"/>
                <a:cs typeface="Poppins"/>
              </a:rPr>
              <a:t>Also 2023 Healthy Youth Survey</a:t>
            </a:r>
            <a:endParaRPr lang="en-US">
              <a:latin typeface="Aptos"/>
              <a:cs typeface="Poppins"/>
            </a:endParaRPr>
          </a:p>
        </p:txBody>
      </p:sp>
      <p:sp>
        <p:nvSpPr>
          <p:cNvPr id="10" name="TextBox 9">
            <a:extLst>
              <a:ext uri="{FF2B5EF4-FFF2-40B4-BE49-F238E27FC236}">
                <a16:creationId xmlns:a16="http://schemas.microsoft.com/office/drawing/2014/main" id="{7ADF5AFA-14BD-BFA6-1129-A449AAA04E03}"/>
              </a:ext>
            </a:extLst>
          </p:cNvPr>
          <p:cNvSpPr txBox="1"/>
          <p:nvPr/>
        </p:nvSpPr>
        <p:spPr>
          <a:xfrm>
            <a:off x="303982" y="6112590"/>
            <a:ext cx="7268609" cy="600164"/>
          </a:xfrm>
          <a:prstGeom prst="rect">
            <a:avLst/>
          </a:prstGeom>
          <a:noFill/>
        </p:spPr>
        <p:txBody>
          <a:bodyPr wrap="square" rtlCol="0">
            <a:spAutoFit/>
          </a:bodyPr>
          <a:lstStyle/>
          <a:p>
            <a:r>
              <a:rPr lang="en-US" sz="1100" b="1">
                <a:solidFill>
                  <a:srgbClr val="54B4B7"/>
                </a:solidFill>
                <a:latin typeface="Poppins" panose="00000500000000000000" pitchFamily="2" charset="0"/>
                <a:cs typeface="Poppins" panose="00000500000000000000" pitchFamily="2" charset="0"/>
              </a:rPr>
              <a:t>Sources: 1) </a:t>
            </a:r>
            <a:r>
              <a:rPr lang="en-US" sz="1100">
                <a:latin typeface="Poppins" panose="00000500000000000000" pitchFamily="2" charset="0"/>
                <a:cs typeface="Poppins" panose="00000500000000000000" pitchFamily="2" charset="0"/>
                <a:hlinkClick r:id="rId4"/>
              </a:rPr>
              <a:t>https://www.nytimes.com/interactive/2024/02/25/us/census-race-ethnicity-middle-east-north-africa.html</a:t>
            </a:r>
            <a:r>
              <a:rPr lang="en-US" sz="1100">
                <a:latin typeface="Poppins" panose="00000500000000000000" pitchFamily="2" charset="0"/>
                <a:cs typeface="Poppins" panose="00000500000000000000" pitchFamily="2" charset="0"/>
              </a:rPr>
              <a:t>; </a:t>
            </a:r>
            <a:r>
              <a:rPr lang="en-US" sz="1100" b="1">
                <a:solidFill>
                  <a:srgbClr val="54B4B7"/>
                </a:solidFill>
                <a:latin typeface="Poppins" panose="00000500000000000000" pitchFamily="2" charset="0"/>
                <a:cs typeface="Poppins" panose="00000500000000000000" pitchFamily="2" charset="0"/>
              </a:rPr>
              <a:t>2)</a:t>
            </a:r>
            <a:r>
              <a:rPr lang="en-US" sz="1100">
                <a:latin typeface="Poppins" panose="00000500000000000000" pitchFamily="2" charset="0"/>
                <a:cs typeface="Poppins" panose="00000500000000000000" pitchFamily="2" charset="0"/>
              </a:rPr>
              <a:t> </a:t>
            </a:r>
            <a:r>
              <a:rPr lang="en-US" sz="1100">
                <a:latin typeface="Poppins" panose="00000500000000000000" pitchFamily="2" charset="0"/>
                <a:cs typeface="Poppins" panose="00000500000000000000" pitchFamily="2" charset="0"/>
                <a:hlinkClick r:id="rId5"/>
              </a:rPr>
              <a:t>https://www.npr.org/2024/03/28/1237218459/census-race-categories-ethnicity-middle-east-north-Africa</a:t>
            </a:r>
            <a:r>
              <a:rPr lang="en-US" sz="1100">
                <a:latin typeface="Poppins" panose="00000500000000000000" pitchFamily="2" charset="0"/>
                <a:cs typeface="Poppins" panose="00000500000000000000" pitchFamily="2" charset="0"/>
              </a:rPr>
              <a:t>;</a:t>
            </a:r>
            <a:r>
              <a:rPr lang="en-US" sz="1100" b="1">
                <a:solidFill>
                  <a:srgbClr val="54B4B7"/>
                </a:solidFill>
                <a:latin typeface="Poppins" panose="00000500000000000000" pitchFamily="2" charset="0"/>
                <a:cs typeface="Poppins" panose="00000500000000000000" pitchFamily="2" charset="0"/>
              </a:rPr>
              <a:t> 3)</a:t>
            </a:r>
            <a:r>
              <a:rPr lang="en-US" sz="1100">
                <a:latin typeface="Poppins" panose="00000500000000000000" pitchFamily="2" charset="0"/>
                <a:cs typeface="Poppins" panose="00000500000000000000" pitchFamily="2" charset="0"/>
              </a:rPr>
              <a:t> </a:t>
            </a:r>
            <a:r>
              <a:rPr lang="en-US" sz="1100">
                <a:latin typeface="Poppins" panose="00000500000000000000" pitchFamily="2" charset="0"/>
                <a:cs typeface="Poppins" panose="00000500000000000000" pitchFamily="2" charset="0"/>
                <a:hlinkClick r:id="rId6"/>
              </a:rPr>
              <a:t>https://www.federalregister.gov/d/2024-06469</a:t>
            </a:r>
            <a:r>
              <a:rPr lang="en-US" sz="1100">
                <a:latin typeface="Poppins" panose="00000500000000000000" pitchFamily="2" charset="0"/>
                <a:cs typeface="Poppins" panose="00000500000000000000" pitchFamily="2" charset="0"/>
              </a:rPr>
              <a:t> </a:t>
            </a:r>
            <a:endParaRPr lang="en-US" sz="1100" i="1">
              <a:latin typeface="Poppins" panose="00000500000000000000" pitchFamily="2" charset="0"/>
              <a:cs typeface="Poppins" panose="00000500000000000000" pitchFamily="2" charset="0"/>
            </a:endParaRPr>
          </a:p>
        </p:txBody>
      </p:sp>
      <p:pic>
        <p:nvPicPr>
          <p:cNvPr id="13" name="Picture 12">
            <a:extLst>
              <a:ext uri="{FF2B5EF4-FFF2-40B4-BE49-F238E27FC236}">
                <a16:creationId xmlns:a16="http://schemas.microsoft.com/office/drawing/2014/main" id="{5B49F3C1-2E22-6914-9FBF-C3B869199B2B}"/>
              </a:ext>
            </a:extLst>
          </p:cNvPr>
          <p:cNvPicPr>
            <a:picLocks noChangeAspect="1"/>
          </p:cNvPicPr>
          <p:nvPr/>
        </p:nvPicPr>
        <p:blipFill>
          <a:blip r:embed="rId7"/>
          <a:stretch>
            <a:fillRect/>
          </a:stretch>
        </p:blipFill>
        <p:spPr>
          <a:xfrm>
            <a:off x="7876573" y="0"/>
            <a:ext cx="4315427" cy="6763694"/>
          </a:xfrm>
          <a:prstGeom prst="rect">
            <a:avLst/>
          </a:prstGeom>
        </p:spPr>
      </p:pic>
      <p:sp>
        <p:nvSpPr>
          <p:cNvPr id="3" name="Rectangle 2">
            <a:extLst>
              <a:ext uri="{FF2B5EF4-FFF2-40B4-BE49-F238E27FC236}">
                <a16:creationId xmlns:a16="http://schemas.microsoft.com/office/drawing/2014/main" id="{1D97121F-C254-BAFA-2451-61B65E95F9FB}"/>
              </a:ext>
            </a:extLst>
          </p:cNvPr>
          <p:cNvSpPr/>
          <p:nvPr/>
        </p:nvSpPr>
        <p:spPr>
          <a:xfrm>
            <a:off x="8024812" y="3071812"/>
            <a:ext cx="4071937" cy="809626"/>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021B1B-5391-968B-5246-7570D157D8C8}"/>
              </a:ext>
            </a:extLst>
          </p:cNvPr>
          <p:cNvSpPr/>
          <p:nvPr/>
        </p:nvSpPr>
        <p:spPr>
          <a:xfrm>
            <a:off x="8024812" y="3952874"/>
            <a:ext cx="4071937" cy="809626"/>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648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DFCFD0-DC02-5FA6-636B-BB1E20F4DEF4}"/>
              </a:ext>
            </a:extLst>
          </p:cNvPr>
          <p:cNvSpPr>
            <a:spLocks noGrp="1" noRot="1" noMove="1" noResize="1" noEditPoints="1" noAdjustHandles="1" noChangeArrowheads="1" noChangeShapeType="1"/>
          </p:cNvSpPr>
          <p:nvPr/>
        </p:nvSpPr>
        <p:spPr>
          <a:xfrm>
            <a:off x="0" y="0"/>
            <a:ext cx="3364992" cy="6858000"/>
          </a:xfrm>
          <a:prstGeom prst="rect">
            <a:avLst/>
          </a:prstGeom>
          <a:solidFill>
            <a:srgbClr val="004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DDF133D-266B-759A-C040-3A643CA28DB1}"/>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0C312E1-952F-88CE-4EF7-293D6FD62AF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74897" y="6106789"/>
            <a:ext cx="1740557" cy="606309"/>
          </a:xfrm>
          <a:prstGeom prst="rect">
            <a:avLst/>
          </a:prstGeom>
        </p:spPr>
      </p:pic>
      <p:sp>
        <p:nvSpPr>
          <p:cNvPr id="8" name="TextBox 7">
            <a:extLst>
              <a:ext uri="{FF2B5EF4-FFF2-40B4-BE49-F238E27FC236}">
                <a16:creationId xmlns:a16="http://schemas.microsoft.com/office/drawing/2014/main" id="{40FA6B14-5C52-F96B-3994-D7C224EF5AE0}"/>
              </a:ext>
            </a:extLst>
          </p:cNvPr>
          <p:cNvSpPr txBox="1">
            <a:spLocks noGrp="1" noRot="1" noMove="1" noResize="1" noEditPoints="1" noAdjustHandles="1" noChangeArrowheads="1" noChangeShapeType="1"/>
          </p:cNvSpPr>
          <p:nvPr/>
        </p:nvSpPr>
        <p:spPr>
          <a:xfrm>
            <a:off x="8845214" y="6215405"/>
            <a:ext cx="3171825" cy="338554"/>
          </a:xfrm>
          <a:prstGeom prst="rect">
            <a:avLst/>
          </a:prstGeom>
          <a:noFill/>
        </p:spPr>
        <p:txBody>
          <a:bodyPr wrap="square" rtlCol="0">
            <a:spAutoFit/>
          </a:bodyPr>
          <a:lstStyle/>
          <a:p>
            <a:pPr algn="r"/>
            <a:r>
              <a:rPr lang="en-US" sz="1600">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A6A6E30F-5940-FC71-74D9-1190D7129664}"/>
              </a:ext>
            </a:extLst>
          </p:cNvPr>
          <p:cNvSpPr txBox="1">
            <a:spLocks/>
          </p:cNvSpPr>
          <p:nvPr/>
        </p:nvSpPr>
        <p:spPr>
          <a:xfrm>
            <a:off x="128593" y="163447"/>
            <a:ext cx="3072384" cy="1465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500">
                <a:solidFill>
                  <a:srgbClr val="FBF0D7"/>
                </a:solidFill>
                <a:latin typeface="Poppins"/>
                <a:cs typeface="Poppins"/>
              </a:rPr>
              <a:t>Current groups in KPHD data</a:t>
            </a:r>
          </a:p>
        </p:txBody>
      </p:sp>
      <p:cxnSp>
        <p:nvCxnSpPr>
          <p:cNvPr id="10" name="Straight Connector 9">
            <a:extLst>
              <a:ext uri="{FF2B5EF4-FFF2-40B4-BE49-F238E27FC236}">
                <a16:creationId xmlns:a16="http://schemas.microsoft.com/office/drawing/2014/main" id="{11939A15-E6AE-123D-9346-2089E6E53702}"/>
              </a:ext>
            </a:extLst>
          </p:cNvPr>
          <p:cNvCxnSpPr>
            <a:cxnSpLocks/>
          </p:cNvCxnSpPr>
          <p:nvPr/>
        </p:nvCxnSpPr>
        <p:spPr>
          <a:xfrm>
            <a:off x="217170" y="1583055"/>
            <a:ext cx="2901696"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graphicFrame>
        <p:nvGraphicFramePr>
          <p:cNvPr id="12" name="Content Placeholder 11">
            <a:extLst>
              <a:ext uri="{FF2B5EF4-FFF2-40B4-BE49-F238E27FC236}">
                <a16:creationId xmlns:a16="http://schemas.microsoft.com/office/drawing/2014/main" id="{9354F472-00B5-8B3B-8E6F-F51D924DC6AF}"/>
              </a:ext>
            </a:extLst>
          </p:cNvPr>
          <p:cNvGraphicFramePr>
            <a:graphicFrameLocks noGrp="1"/>
          </p:cNvGraphicFramePr>
          <p:nvPr>
            <p:ph idx="1"/>
          </p:nvPr>
        </p:nvGraphicFramePr>
        <p:xfrm>
          <a:off x="3982233" y="899036"/>
          <a:ext cx="7874960" cy="4166741"/>
        </p:xfrm>
        <a:graphic>
          <a:graphicData uri="http://schemas.openxmlformats.org/drawingml/2006/table">
            <a:tbl>
              <a:tblPr bandRow="1">
                <a:tableStyleId>{2D5ABB26-0587-4C30-8999-92F81FD0307C}</a:tableStyleId>
              </a:tblPr>
              <a:tblGrid>
                <a:gridCol w="7874960">
                  <a:extLst>
                    <a:ext uri="{9D8B030D-6E8A-4147-A177-3AD203B41FA5}">
                      <a16:colId xmlns:a16="http://schemas.microsoft.com/office/drawing/2014/main" val="3167860311"/>
                    </a:ext>
                  </a:extLst>
                </a:gridCol>
              </a:tblGrid>
              <a:tr h="460967">
                <a:tc>
                  <a:txBody>
                    <a:bodyPr/>
                    <a:lstStyle/>
                    <a:p>
                      <a:r>
                        <a:rPr lang="en-US" sz="2200" b="0">
                          <a:solidFill>
                            <a:schemeClr val="tx1"/>
                          </a:solidFill>
                          <a:latin typeface="Poppins"/>
                          <a:cs typeface="Poppins"/>
                        </a:rPr>
                        <a:t>Non-Hispanic or Latino</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89428154"/>
                  </a:ext>
                </a:extLst>
              </a:tr>
              <a:tr h="460967">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latin typeface="Poppins"/>
                          <a:cs typeface="Poppins"/>
                        </a:rPr>
                        <a:t>American Indian/Alaska Native (AIAN)</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07523160"/>
                  </a:ext>
                </a:extLst>
              </a:tr>
              <a:tr h="460967">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latin typeface="Poppins"/>
                          <a:cs typeface="Poppins"/>
                        </a:rPr>
                        <a:t>Asian</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78199285"/>
                  </a:ext>
                </a:extLst>
              </a:tr>
              <a:tr h="460967">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latin typeface="Poppins"/>
                          <a:cs typeface="Poppins"/>
                        </a:rPr>
                        <a:t>Black or African American</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41766626"/>
                  </a:ext>
                </a:extLst>
              </a:tr>
              <a:tr h="479005">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latin typeface="Poppins"/>
                          <a:cs typeface="Poppins"/>
                        </a:rPr>
                        <a:t>Native Hawaiian or Other Pacific Islander (NHOPI)</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64910936"/>
                  </a:ext>
                </a:extLst>
              </a:tr>
              <a:tr h="460967">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latin typeface="Poppins"/>
                          <a:cs typeface="Poppins"/>
                        </a:rPr>
                        <a:t>White</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06243684"/>
                  </a:ext>
                </a:extLst>
              </a:tr>
              <a:tr h="460967">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latin typeface="Poppins"/>
                          <a:cs typeface="Poppins"/>
                        </a:rPr>
                        <a:t>Multiracial</a:t>
                      </a:r>
                      <a:endParaRPr lang="en-US" sz="2200">
                        <a:solidFill>
                          <a:schemeClr val="tx1"/>
                        </a:solidFill>
                        <a:latin typeface="Poppins" panose="00000500000000000000" pitchFamily="2" charset="0"/>
                        <a:cs typeface="Poppins" panose="00000500000000000000" pitchFamily="2"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51853391"/>
                  </a:ext>
                </a:extLst>
              </a:tr>
              <a:tr h="460967">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latin typeface="Poppins"/>
                          <a:cs typeface="Poppins"/>
                        </a:rPr>
                        <a:t>Other race**</a:t>
                      </a:r>
                      <a:endParaRPr lang="en-US" sz="2200">
                        <a:solidFill>
                          <a:schemeClr val="tx1"/>
                        </a:solidFill>
                        <a:latin typeface="Poppins" panose="00000500000000000000" pitchFamily="2" charset="0"/>
                        <a:cs typeface="Poppins" panose="00000500000000000000" pitchFamily="2"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69421835"/>
                  </a:ext>
                </a:extLst>
              </a:tr>
              <a:tr h="4609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latin typeface="Poppins"/>
                          <a:cs typeface="Poppins"/>
                        </a:rPr>
                        <a:t>Hispanic or Latino</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48086788"/>
                  </a:ext>
                </a:extLst>
              </a:tr>
            </a:tbl>
          </a:graphicData>
        </a:graphic>
      </p:graphicFrame>
      <p:sp>
        <p:nvSpPr>
          <p:cNvPr id="13" name="TextBox 12">
            <a:extLst>
              <a:ext uri="{FF2B5EF4-FFF2-40B4-BE49-F238E27FC236}">
                <a16:creationId xmlns:a16="http://schemas.microsoft.com/office/drawing/2014/main" id="{DD957FA7-BFD0-129B-6374-6CD9493513A6}"/>
              </a:ext>
            </a:extLst>
          </p:cNvPr>
          <p:cNvSpPr txBox="1"/>
          <p:nvPr/>
        </p:nvSpPr>
        <p:spPr>
          <a:xfrm>
            <a:off x="3404213" y="6066767"/>
            <a:ext cx="5074300" cy="646331"/>
          </a:xfrm>
          <a:prstGeom prst="rect">
            <a:avLst/>
          </a:prstGeom>
          <a:noFill/>
        </p:spPr>
        <p:txBody>
          <a:bodyPr wrap="square" lIns="91440" tIns="45720" rIns="91440" bIns="45720" rtlCol="0" anchor="t">
            <a:spAutoFit/>
          </a:bodyPr>
          <a:lstStyle/>
          <a:p>
            <a:r>
              <a:rPr lang="en-US" sz="1200">
                <a:latin typeface="Poppins"/>
                <a:cs typeface="Poppins"/>
              </a:rPr>
              <a:t>**Depends on the specific data source; DOH Center for Health Statistics recodes “other” races when possible for births and deaths data</a:t>
            </a:r>
            <a:endParaRPr lang="en-US" sz="1200" i="1">
              <a:latin typeface="Poppins"/>
              <a:cs typeface="Poppins"/>
            </a:endParaRPr>
          </a:p>
        </p:txBody>
      </p:sp>
      <p:sp>
        <p:nvSpPr>
          <p:cNvPr id="3" name="TextBox 2">
            <a:extLst>
              <a:ext uri="{FF2B5EF4-FFF2-40B4-BE49-F238E27FC236}">
                <a16:creationId xmlns:a16="http://schemas.microsoft.com/office/drawing/2014/main" id="{A9A8AC63-A669-F5AC-DC60-4C4D88EAB0B6}"/>
              </a:ext>
            </a:extLst>
          </p:cNvPr>
          <p:cNvSpPr txBox="1"/>
          <p:nvPr/>
        </p:nvSpPr>
        <p:spPr>
          <a:xfrm>
            <a:off x="231648" y="2145573"/>
            <a:ext cx="2953511" cy="2616101"/>
          </a:xfrm>
          <a:prstGeom prst="rect">
            <a:avLst/>
          </a:prstGeom>
          <a:solidFill>
            <a:schemeClr val="bg1"/>
          </a:solidFill>
        </p:spPr>
        <p:txBody>
          <a:bodyPr wrap="square" rtlCol="0">
            <a:spAutoFit/>
          </a:bodyPr>
          <a:lstStyle/>
          <a:p>
            <a:pPr marL="285750" indent="-285750">
              <a:spcAft>
                <a:spcPts val="1200"/>
              </a:spcAft>
              <a:buFont typeface="Arial" panose="020B0604020202020204" pitchFamily="34" charset="0"/>
              <a:buChar char="•"/>
            </a:pPr>
            <a:r>
              <a:rPr lang="en-US">
                <a:latin typeface="Poppins" panose="00000500000000000000" pitchFamily="2" charset="0"/>
                <a:cs typeface="Poppins" panose="00000500000000000000" pitchFamily="2" charset="0"/>
              </a:rPr>
              <a:t>Similar to WA DOH, CDC, Census</a:t>
            </a:r>
          </a:p>
          <a:p>
            <a:pPr marL="285750" indent="-285750">
              <a:spcAft>
                <a:spcPts val="1200"/>
              </a:spcAft>
              <a:buFont typeface="Arial" panose="020B0604020202020204" pitchFamily="34" charset="0"/>
              <a:buChar char="•"/>
            </a:pPr>
            <a:r>
              <a:rPr lang="en-US">
                <a:latin typeface="Poppins" panose="00000500000000000000" pitchFamily="2" charset="0"/>
                <a:cs typeface="Poppins" panose="00000500000000000000" pitchFamily="2" charset="0"/>
              </a:rPr>
              <a:t>Mutually exclusive groups</a:t>
            </a:r>
          </a:p>
          <a:p>
            <a:pPr marL="285750" indent="-285750">
              <a:spcAft>
                <a:spcPts val="1200"/>
              </a:spcAft>
              <a:buFont typeface="Arial" panose="020B0604020202020204" pitchFamily="34" charset="0"/>
              <a:buChar char="•"/>
            </a:pPr>
            <a:r>
              <a:rPr lang="en-US">
                <a:latin typeface="Poppins" panose="00000500000000000000" pitchFamily="2" charset="0"/>
                <a:cs typeface="Poppins" panose="00000500000000000000" pitchFamily="2" charset="0"/>
              </a:rPr>
              <a:t>“Multiracial” and “other race” not particularly informative</a:t>
            </a:r>
          </a:p>
        </p:txBody>
      </p:sp>
    </p:spTree>
    <p:extLst>
      <p:ext uri="{BB962C8B-B14F-4D97-AF65-F5344CB8AC3E}">
        <p14:creationId xmlns:p14="http://schemas.microsoft.com/office/powerpoint/2010/main" val="4105677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1343" y="6294799"/>
            <a:ext cx="3880065" cy="400110"/>
          </a:xfrm>
          <a:prstGeom prst="rect">
            <a:avLst/>
          </a:prstGeom>
          <a:noFill/>
        </p:spPr>
        <p:txBody>
          <a:bodyPr wrap="square" rtlCol="0">
            <a:spAutoFit/>
          </a:bodyPr>
          <a:lstStyle/>
          <a:p>
            <a:pPr algn="r">
              <a:defRPr/>
            </a:pPr>
            <a:r>
              <a:rPr lang="en-US" sz="2000">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BF0D7"/>
                </a:solidFill>
                <a:effectLst/>
                <a:uLnTx/>
                <a:uFillTx/>
                <a:latin typeface="Poppins" panose="00000500000000000000" pitchFamily="2" charset="0"/>
                <a:ea typeface="+mj-ea"/>
                <a:cs typeface="Poppins" panose="00000500000000000000" pitchFamily="2" charset="0"/>
              </a:rPr>
              <a:t>Comparing groups</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4006742-D5CD-1F7A-4063-24584A097188}"/>
              </a:ext>
            </a:extLst>
          </p:cNvPr>
          <p:cNvSpPr txBox="1"/>
          <p:nvPr/>
        </p:nvSpPr>
        <p:spPr>
          <a:xfrm>
            <a:off x="403207" y="6119871"/>
            <a:ext cx="72686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B4B7"/>
                </a:solidFill>
                <a:effectLst/>
                <a:uLnTx/>
                <a:uFillTx/>
                <a:latin typeface="Poppins" panose="00000500000000000000" pitchFamily="2" charset="0"/>
                <a:ea typeface="+mn-ea"/>
                <a:cs typeface="Poppins" panose="00000500000000000000" pitchFamily="2" charset="0"/>
              </a:rPr>
              <a:t>Sources: </a:t>
            </a:r>
            <a:endParaRPr kumimoji="0" lang="en-US" sz="1400" b="0" i="1"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11" name="Content Placeholder 2">
            <a:extLst>
              <a:ext uri="{FF2B5EF4-FFF2-40B4-BE49-F238E27FC236}">
                <a16:creationId xmlns:a16="http://schemas.microsoft.com/office/drawing/2014/main" id="{518C3D44-4FBB-14CA-BD31-A80C8D51383F}"/>
              </a:ext>
            </a:extLst>
          </p:cNvPr>
          <p:cNvSpPr>
            <a:spLocks noGrp="1"/>
          </p:cNvSpPr>
          <p:nvPr>
            <p:ph idx="1"/>
          </p:nvPr>
        </p:nvSpPr>
        <p:spPr>
          <a:xfrm>
            <a:off x="537882" y="1680882"/>
            <a:ext cx="11241742" cy="3926542"/>
          </a:xfrm>
        </p:spPr>
        <p:txBody>
          <a:bodyPr vert="horz" lIns="91440" tIns="45720" rIns="91440" bIns="45720" rtlCol="0" anchor="t">
            <a:normAutofit fontScale="92500"/>
          </a:bodyPr>
          <a:lstStyle/>
          <a:p>
            <a:pPr marL="0" indent="0">
              <a:buNone/>
            </a:pPr>
            <a:r>
              <a:rPr lang="en-US">
                <a:latin typeface="Poppins" panose="00000500000000000000" pitchFamily="2" charset="0"/>
                <a:cs typeface="Poppins" panose="00000500000000000000" pitchFamily="2" charset="0"/>
              </a:rPr>
              <a:t>We compare health status or events </a:t>
            </a:r>
            <a:r>
              <a:rPr lang="en-US" i="1">
                <a:latin typeface="Poppins" panose="00000500000000000000" pitchFamily="2" charset="0"/>
                <a:cs typeface="Poppins" panose="00000500000000000000" pitchFamily="2" charset="0"/>
              </a:rPr>
              <a:t>between</a:t>
            </a:r>
            <a:r>
              <a:rPr lang="en-US">
                <a:latin typeface="Poppins" panose="00000500000000000000" pitchFamily="2" charset="0"/>
                <a:cs typeface="Poppins" panose="00000500000000000000" pitchFamily="2" charset="0"/>
              </a:rPr>
              <a:t> groups to:</a:t>
            </a:r>
          </a:p>
          <a:p>
            <a:pPr marL="0" indent="0">
              <a:buNone/>
            </a:pPr>
            <a:endParaRPr lang="en-US">
              <a:latin typeface="Poppins" panose="00000500000000000000" pitchFamily="2" charset="0"/>
              <a:cs typeface="Poppins" panose="00000500000000000000" pitchFamily="2" charset="0"/>
            </a:endParaRPr>
          </a:p>
          <a:p>
            <a:pPr lvl="1"/>
            <a:r>
              <a:rPr lang="en-US" sz="2800">
                <a:latin typeface="Poppins"/>
                <a:cs typeface="Poppins"/>
              </a:rPr>
              <a:t>Contextualize a given measure with a benchmark (e.g.,  Kitsap compared to WA), or</a:t>
            </a:r>
          </a:p>
          <a:p>
            <a:pPr lvl="1"/>
            <a:r>
              <a:rPr lang="en-US" sz="2800">
                <a:latin typeface="Poppins"/>
                <a:cs typeface="Poppins"/>
              </a:rPr>
              <a:t>Identify and study health disparities and/or health strengths</a:t>
            </a:r>
            <a:endParaRPr lang="en-US" sz="2800">
              <a:latin typeface="Poppins" panose="00000500000000000000" pitchFamily="2" charset="0"/>
              <a:cs typeface="Poppins" panose="00000500000000000000" pitchFamily="2" charset="0"/>
            </a:endParaRPr>
          </a:p>
          <a:p>
            <a:pPr marL="0" indent="0">
              <a:buNone/>
            </a:pPr>
            <a:endParaRPr lang="en-US">
              <a:latin typeface="Poppins" panose="00000500000000000000" pitchFamily="2" charset="0"/>
              <a:cs typeface="Poppins" panose="00000500000000000000" pitchFamily="2" charset="0"/>
            </a:endParaRPr>
          </a:p>
          <a:p>
            <a:pPr marL="0" indent="0">
              <a:buNone/>
            </a:pPr>
            <a:r>
              <a:rPr lang="en-US">
                <a:latin typeface="Poppins" panose="00000500000000000000" pitchFamily="2" charset="0"/>
                <a:cs typeface="Poppins" panose="00000500000000000000" pitchFamily="2" charset="0"/>
              </a:rPr>
              <a:t>We compare </a:t>
            </a:r>
            <a:r>
              <a:rPr lang="en-US" i="1">
                <a:latin typeface="Poppins" panose="00000500000000000000" pitchFamily="2" charset="0"/>
                <a:cs typeface="Poppins" panose="00000500000000000000" pitchFamily="2" charset="0"/>
              </a:rPr>
              <a:t>within</a:t>
            </a:r>
            <a:r>
              <a:rPr lang="en-US">
                <a:latin typeface="Poppins" panose="00000500000000000000" pitchFamily="2" charset="0"/>
                <a:cs typeface="Poppins" panose="00000500000000000000" pitchFamily="2" charset="0"/>
              </a:rPr>
              <a:t> groups over time to:</a:t>
            </a:r>
          </a:p>
          <a:p>
            <a:pPr marL="457200" lvl="1" indent="0">
              <a:buNone/>
            </a:pPr>
            <a:endParaRPr lang="en-US" sz="2600">
              <a:latin typeface="Poppins" panose="00000500000000000000" pitchFamily="2" charset="0"/>
              <a:cs typeface="Poppins" panose="00000500000000000000" pitchFamily="2" charset="0"/>
            </a:endParaRPr>
          </a:p>
          <a:p>
            <a:pPr lvl="1"/>
            <a:r>
              <a:rPr lang="en-US" sz="2600">
                <a:latin typeface="Poppins" panose="00000500000000000000" pitchFamily="2" charset="0"/>
                <a:cs typeface="Poppins" panose="00000500000000000000" pitchFamily="2" charset="0"/>
              </a:rPr>
              <a:t>Understand how a measure is improving or worsening over time</a:t>
            </a:r>
          </a:p>
          <a:p>
            <a:pPr marL="457200" lvl="1" indent="0">
              <a:buNone/>
            </a:pPr>
            <a:endParaRPr lang="en-US" sz="2600" u="sng">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40435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BF0D7"/>
                </a:solidFill>
                <a:latin typeface="Poppins" panose="00000500000000000000" pitchFamily="2" charset="0"/>
                <a:cs typeface="Poppins" panose="00000500000000000000" pitchFamily="2" charset="0"/>
              </a:rPr>
              <a:t>Agenda </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518C3D44-4FBB-14CA-BD31-A80C8D51383F}"/>
              </a:ext>
            </a:extLst>
          </p:cNvPr>
          <p:cNvSpPr>
            <a:spLocks noGrp="1"/>
          </p:cNvSpPr>
          <p:nvPr>
            <p:ph idx="1"/>
          </p:nvPr>
        </p:nvSpPr>
        <p:spPr>
          <a:xfrm>
            <a:off x="838200" y="1565571"/>
            <a:ext cx="10515600" cy="4039098"/>
          </a:xfrm>
        </p:spPr>
        <p:txBody>
          <a:bodyPr/>
          <a:lstStyle/>
          <a:p>
            <a:pPr marL="342900" marR="0" lvl="0" indent="-342900">
              <a:buFont typeface="+mj-lt"/>
              <a:buAutoNum type="arabicPeriod"/>
              <a:tabLst>
                <a:tab pos="457200" algn="l"/>
              </a:tabLst>
            </a:pPr>
            <a:r>
              <a:rPr lang="en-US" sz="2400" dirty="0">
                <a:effectLst/>
                <a:latin typeface="Aptos" panose="020B0004020202020204" pitchFamily="34" charset="0"/>
                <a:ea typeface="Aptos" panose="020B0004020202020204" pitchFamily="34" charset="0"/>
                <a:cs typeface="Times New Roman" panose="02020603050405020304" pitchFamily="18" charset="0"/>
              </a:rPr>
              <a:t>Welcome, recognition, and reminders</a:t>
            </a:r>
          </a:p>
          <a:p>
            <a:pPr marL="342900" marR="0" lvl="0" indent="-342900">
              <a:buFont typeface="+mj-lt"/>
              <a:buAutoNum type="arabicPeriod"/>
              <a:tabLst>
                <a:tab pos="457200" algn="l"/>
              </a:tabLst>
            </a:pPr>
            <a:r>
              <a:rPr lang="en-US" sz="2400" dirty="0">
                <a:effectLst/>
                <a:latin typeface="Aptos" panose="020B0004020202020204" pitchFamily="34" charset="0"/>
                <a:ea typeface="Aptos" panose="020B0004020202020204" pitchFamily="34" charset="0"/>
                <a:cs typeface="Times New Roman" panose="02020603050405020304" pitchFamily="18" charset="0"/>
              </a:rPr>
              <a:t>HEC Membership Guide updates</a:t>
            </a:r>
          </a:p>
          <a:p>
            <a:pPr marL="342900" marR="0" lvl="0" indent="-342900">
              <a:buFont typeface="+mj-lt"/>
              <a:buAutoNum type="arabicPeriod"/>
              <a:tabLst>
                <a:tab pos="457200" algn="l"/>
              </a:tabLst>
            </a:pPr>
            <a:r>
              <a:rPr lang="en-US" sz="2400" dirty="0">
                <a:effectLst/>
                <a:latin typeface="Aptos" panose="020B0004020202020204" pitchFamily="34" charset="0"/>
                <a:ea typeface="Aptos" panose="020B0004020202020204" pitchFamily="34" charset="0"/>
                <a:cs typeface="Times New Roman" panose="02020603050405020304" pitchFamily="18" charset="0"/>
              </a:rPr>
              <a:t>Workgroup share-outs</a:t>
            </a:r>
          </a:p>
          <a:p>
            <a:pPr marL="342900" marR="0" lvl="0" indent="-342900">
              <a:buFont typeface="+mj-lt"/>
              <a:buAutoNum type="arabicPeriod"/>
              <a:tabLst>
                <a:tab pos="457200" algn="l"/>
              </a:tabLst>
            </a:pPr>
            <a:r>
              <a:rPr lang="en-US" sz="2400" dirty="0">
                <a:effectLst/>
                <a:latin typeface="Aptos" panose="020B0004020202020204" pitchFamily="34" charset="0"/>
                <a:ea typeface="Aptos" panose="020B0004020202020204" pitchFamily="34" charset="0"/>
                <a:cs typeface="Times New Roman" panose="02020603050405020304" pitchFamily="18" charset="0"/>
              </a:rPr>
              <a:t>KPHD Epidemiology Team’s presentation on Presenting local public health data by race and ethnicity </a:t>
            </a:r>
          </a:p>
          <a:p>
            <a:pPr marL="342900" marR="0" lvl="0" indent="-342900">
              <a:buFont typeface="+mj-lt"/>
              <a:buAutoNum type="arabicPeriod"/>
              <a:tabLst>
                <a:tab pos="457200" algn="l"/>
              </a:tabLst>
            </a:pPr>
            <a:r>
              <a:rPr lang="en-US" sz="2400" dirty="0">
                <a:effectLst/>
                <a:latin typeface="Aptos" panose="020B0004020202020204" pitchFamily="34" charset="0"/>
                <a:ea typeface="Aptos" panose="020B0004020202020204" pitchFamily="34" charset="0"/>
                <a:cs typeface="Times New Roman" panose="02020603050405020304" pitchFamily="18" charset="0"/>
              </a:rPr>
              <a:t>Break</a:t>
            </a:r>
          </a:p>
          <a:p>
            <a:pPr marL="342900" marR="0" lvl="0" indent="-342900">
              <a:buFont typeface="+mj-lt"/>
              <a:buAutoNum type="arabicPeriod"/>
              <a:tabLst>
                <a:tab pos="457200" algn="l"/>
              </a:tabLst>
            </a:pPr>
            <a:r>
              <a:rPr lang="en-US" sz="2400" dirty="0">
                <a:effectLst/>
                <a:latin typeface="Aptos" panose="020B0004020202020204" pitchFamily="34" charset="0"/>
                <a:ea typeface="Aptos" panose="020B0004020202020204" pitchFamily="34" charset="0"/>
                <a:cs typeface="Times New Roman" panose="02020603050405020304" pitchFamily="18" charset="0"/>
              </a:rPr>
              <a:t>Share out</a:t>
            </a:r>
          </a:p>
          <a:p>
            <a:pPr marL="342900" marR="0" lvl="0" indent="-342900">
              <a:buFont typeface="+mj-lt"/>
              <a:buAutoNum type="arabicPeriod"/>
              <a:tabLst>
                <a:tab pos="457200" algn="l"/>
              </a:tabLst>
            </a:pPr>
            <a:r>
              <a:rPr lang="en-US" sz="2400" dirty="0">
                <a:effectLst/>
                <a:latin typeface="Aptos" panose="020B0004020202020204" pitchFamily="34" charset="0"/>
                <a:ea typeface="Aptos" panose="020B0004020202020204" pitchFamily="34" charset="0"/>
                <a:cs typeface="Times New Roman" panose="02020603050405020304" pitchFamily="18" charset="0"/>
              </a:rPr>
              <a:t>Wrap up</a:t>
            </a:r>
          </a:p>
          <a:p>
            <a:pPr marL="0" indent="0">
              <a:buNone/>
            </a:pPr>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710862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a:solidFill>
                  <a:srgbClr val="004960"/>
                </a:solidFill>
                <a:latin typeface="Poppins" panose="00000500000000000000" pitchFamily="2" charset="0"/>
                <a:cs typeface="Poppins" panose="00000500000000000000" pitchFamily="2" charset="0"/>
              </a:rPr>
              <a:t>kitsappublichealth.org/data</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12" name="Content Placeholder 11" descr="A door with a black handle&#10;&#10;Description automatically generated">
            <a:extLst>
              <a:ext uri="{FF2B5EF4-FFF2-40B4-BE49-F238E27FC236}">
                <a16:creationId xmlns:a16="http://schemas.microsoft.com/office/drawing/2014/main" id="{7162F25B-9EC9-0D30-3076-59A31221FEC8}"/>
              </a:ext>
            </a:extLst>
          </p:cNvPr>
          <p:cNvPicPr>
            <a:picLocks noGrp="1" noChangeAspect="1"/>
          </p:cNvPicPr>
          <p:nvPr>
            <p:ph idx="1"/>
          </p:nvPr>
        </p:nvPicPr>
        <p:blipFill>
          <a:blip r:embed="rId4"/>
          <a:stretch>
            <a:fillRect/>
          </a:stretch>
        </p:blipFill>
        <p:spPr>
          <a:xfrm>
            <a:off x="180940" y="2728901"/>
            <a:ext cx="11560459" cy="2119884"/>
          </a:xfrm>
        </p:spPr>
      </p:pic>
      <p:sp>
        <p:nvSpPr>
          <p:cNvPr id="13" name="TextBox 12">
            <a:extLst>
              <a:ext uri="{FF2B5EF4-FFF2-40B4-BE49-F238E27FC236}">
                <a16:creationId xmlns:a16="http://schemas.microsoft.com/office/drawing/2014/main" id="{B1D62910-09CD-8D76-67C3-AC46ED9A8499}"/>
              </a:ext>
            </a:extLst>
          </p:cNvPr>
          <p:cNvSpPr txBox="1"/>
          <p:nvPr/>
        </p:nvSpPr>
        <p:spPr>
          <a:xfrm>
            <a:off x="597002" y="1187806"/>
            <a:ext cx="32138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Poppins" panose="00000500000000000000" pitchFamily="2" charset="0"/>
                <a:cs typeface="Poppins" panose="00000500000000000000" pitchFamily="2" charset="0"/>
              </a:rPr>
              <a:t>Original</a:t>
            </a:r>
            <a:r>
              <a:rPr lang="en-US"/>
              <a:t>:</a:t>
            </a:r>
          </a:p>
        </p:txBody>
      </p:sp>
      <p:pic>
        <p:nvPicPr>
          <p:cNvPr id="15" name="Picture 14" descr="A white sign with blue text&#10;&#10;Description automatically generated">
            <a:extLst>
              <a:ext uri="{FF2B5EF4-FFF2-40B4-BE49-F238E27FC236}">
                <a16:creationId xmlns:a16="http://schemas.microsoft.com/office/drawing/2014/main" id="{2DEFF324-5A04-0B8A-E5C0-63F12029DBEB}"/>
              </a:ext>
            </a:extLst>
          </p:cNvPr>
          <p:cNvPicPr>
            <a:picLocks noChangeAspect="1"/>
          </p:cNvPicPr>
          <p:nvPr/>
        </p:nvPicPr>
        <p:blipFill>
          <a:blip r:embed="rId5"/>
          <a:stretch>
            <a:fillRect/>
          </a:stretch>
        </p:blipFill>
        <p:spPr>
          <a:xfrm>
            <a:off x="318647" y="1716575"/>
            <a:ext cx="11281167" cy="868673"/>
          </a:xfrm>
          <a:prstGeom prst="rect">
            <a:avLst/>
          </a:prstGeom>
        </p:spPr>
      </p:pic>
      <p:sp>
        <p:nvSpPr>
          <p:cNvPr id="3" name="Title 1">
            <a:extLst>
              <a:ext uri="{FF2B5EF4-FFF2-40B4-BE49-F238E27FC236}">
                <a16:creationId xmlns:a16="http://schemas.microsoft.com/office/drawing/2014/main" id="{64440263-6338-3E66-F636-64DA15325DCC}"/>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FBF0D7"/>
                </a:solidFill>
                <a:latin typeface="Poppins" panose="00000500000000000000" pitchFamily="2" charset="0"/>
                <a:cs typeface="Poppins" panose="00000500000000000000" pitchFamily="2" charset="0"/>
              </a:rPr>
              <a:t>Race/ethnicity data visualization</a:t>
            </a:r>
            <a:endParaRPr lang="en-US">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73585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C7D99-8F51-3283-C521-D46709326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E8ABE-B749-CF17-C74B-D24DF5749279}"/>
              </a:ext>
            </a:extLst>
          </p:cNvPr>
          <p:cNvSpPr>
            <a:spLocks noGrp="1"/>
          </p:cNvSpPr>
          <p:nvPr>
            <p:ph type="title"/>
          </p:nvPr>
        </p:nvSpPr>
        <p:spPr>
          <a:xfrm>
            <a:off x="183662" y="208817"/>
            <a:ext cx="1799390" cy="1235583"/>
          </a:xfrm>
        </p:spPr>
        <p:txBody>
          <a:bodyPr>
            <a:normAutofit/>
          </a:bodyPr>
          <a:lstStyle/>
          <a:p>
            <a:r>
              <a:rPr lang="en-US" sz="2800" b="1">
                <a:latin typeface="Poppins"/>
                <a:cs typeface="Poppins"/>
              </a:rPr>
              <a:t>Possible version</a:t>
            </a:r>
          </a:p>
        </p:txBody>
      </p:sp>
      <p:pic>
        <p:nvPicPr>
          <p:cNvPr id="5" name="Picture 4">
            <a:extLst>
              <a:ext uri="{FF2B5EF4-FFF2-40B4-BE49-F238E27FC236}">
                <a16:creationId xmlns:a16="http://schemas.microsoft.com/office/drawing/2014/main" id="{0184101D-9A86-A5EB-9161-1F21C735D7BD}"/>
              </a:ext>
            </a:extLst>
          </p:cNvPr>
          <p:cNvPicPr>
            <a:picLocks noChangeAspect="1"/>
          </p:cNvPicPr>
          <p:nvPr/>
        </p:nvPicPr>
        <p:blipFill>
          <a:blip r:embed="rId3"/>
          <a:stretch>
            <a:fillRect/>
          </a:stretch>
        </p:blipFill>
        <p:spPr>
          <a:xfrm>
            <a:off x="2099542" y="211859"/>
            <a:ext cx="9909463" cy="6422736"/>
          </a:xfrm>
          <a:prstGeom prst="rect">
            <a:avLst/>
          </a:prstGeom>
        </p:spPr>
      </p:pic>
      <p:sp>
        <p:nvSpPr>
          <p:cNvPr id="3" name="TextBox 2">
            <a:extLst>
              <a:ext uri="{FF2B5EF4-FFF2-40B4-BE49-F238E27FC236}">
                <a16:creationId xmlns:a16="http://schemas.microsoft.com/office/drawing/2014/main" id="{F2D6EA9A-E912-C56A-AD41-5AD9951464FB}"/>
              </a:ext>
            </a:extLst>
          </p:cNvPr>
          <p:cNvSpPr txBox="1"/>
          <p:nvPr/>
        </p:nvSpPr>
        <p:spPr>
          <a:xfrm>
            <a:off x="146755" y="1411111"/>
            <a:ext cx="1614311" cy="307777"/>
          </a:xfrm>
          <a:prstGeom prst="rect">
            <a:avLst/>
          </a:prstGeom>
          <a:noFill/>
        </p:spPr>
        <p:txBody>
          <a:bodyPr wrap="square" rtlCol="0">
            <a:spAutoFit/>
          </a:bodyPr>
          <a:lstStyle/>
          <a:p>
            <a:r>
              <a:rPr lang="en-US" sz="1400"/>
              <a:t>Dashboard </a:t>
            </a:r>
            <a:r>
              <a:rPr lang="en-US" sz="1400">
                <a:hlinkClick r:id="rId4"/>
              </a:rPr>
              <a:t>link</a:t>
            </a:r>
            <a:endParaRPr lang="en-US" sz="1400"/>
          </a:p>
        </p:txBody>
      </p:sp>
    </p:spTree>
    <p:extLst>
      <p:ext uri="{BB962C8B-B14F-4D97-AF65-F5344CB8AC3E}">
        <p14:creationId xmlns:p14="http://schemas.microsoft.com/office/powerpoint/2010/main" val="633032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a:solidFill>
                  <a:schemeClr val="bg1"/>
                </a:solidFill>
                <a:latin typeface="Poppins" panose="00000500000000000000" pitchFamily="2" charset="0"/>
                <a:cs typeface="Poppins" panose="00000500000000000000" pitchFamily="2" charset="0"/>
              </a:rPr>
              <a:t>kitsappublichealth.org/data</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60825" y="1026425"/>
            <a:ext cx="10648817" cy="690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solidFill>
                  <a:srgbClr val="FBF0D7"/>
                </a:solidFill>
                <a:latin typeface="Poppins"/>
                <a:cs typeface="Poppins"/>
              </a:rPr>
              <a:t>When looking at race/ethnicity data, how important is it to see:</a:t>
            </a:r>
            <a:endParaRPr lang="en-US"/>
          </a:p>
        </p:txBody>
      </p:sp>
      <p:sp>
        <p:nvSpPr>
          <p:cNvPr id="6" name="TextBox 5">
            <a:extLst>
              <a:ext uri="{FF2B5EF4-FFF2-40B4-BE49-F238E27FC236}">
                <a16:creationId xmlns:a16="http://schemas.microsoft.com/office/drawing/2014/main" id="{B80F8BC6-C048-301D-8010-A71DB5AB952D}"/>
              </a:ext>
            </a:extLst>
          </p:cNvPr>
          <p:cNvSpPr txBox="1"/>
          <p:nvPr/>
        </p:nvSpPr>
        <p:spPr>
          <a:xfrm>
            <a:off x="845344" y="2993257"/>
            <a:ext cx="1050131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600">
              <a:solidFill>
                <a:schemeClr val="bg1"/>
              </a:solidFill>
              <a:latin typeface="Poppins"/>
              <a:cs typeface="Poppins"/>
            </a:endParaRPr>
          </a:p>
          <a:p>
            <a:pPr marL="457200" indent="-457200">
              <a:buFont typeface="Arial" panose="020B0604020202020204" pitchFamily="34" charset="0"/>
              <a:buChar char="•"/>
            </a:pPr>
            <a:r>
              <a:rPr lang="en-US" sz="2600">
                <a:solidFill>
                  <a:schemeClr val="bg1"/>
                </a:solidFill>
                <a:latin typeface="Poppins"/>
                <a:cs typeface="Poppins"/>
              </a:rPr>
              <a:t>Single point in time</a:t>
            </a:r>
          </a:p>
          <a:p>
            <a:pPr marL="457200" indent="-457200">
              <a:buFont typeface="Arial" panose="020B0604020202020204" pitchFamily="34" charset="0"/>
              <a:buChar char="•"/>
            </a:pPr>
            <a:r>
              <a:rPr lang="en-US" sz="2600">
                <a:solidFill>
                  <a:schemeClr val="bg1"/>
                </a:solidFill>
                <a:latin typeface="Poppins"/>
                <a:cs typeface="Poppins"/>
              </a:rPr>
              <a:t>More than one year of data (a trend over time)</a:t>
            </a:r>
            <a:endParaRPr lang="en-US" sz="2800">
              <a:solidFill>
                <a:schemeClr val="bg1"/>
              </a:solidFill>
            </a:endParaRPr>
          </a:p>
          <a:p>
            <a:endParaRPr lang="en-US" sz="2600">
              <a:solidFill>
                <a:schemeClr val="bg1"/>
              </a:solidFill>
              <a:latin typeface="Poppins"/>
              <a:cs typeface="Poppins"/>
            </a:endParaRPr>
          </a:p>
          <a:p>
            <a:endParaRPr lang="en-US" sz="2600">
              <a:solidFill>
                <a:schemeClr val="bg1"/>
              </a:solidFill>
              <a:latin typeface="Poppins"/>
              <a:cs typeface="Poppins"/>
            </a:endParaRPr>
          </a:p>
        </p:txBody>
      </p:sp>
      <p:pic>
        <p:nvPicPr>
          <p:cNvPr id="9" name="Graphic 8" descr="Thought bubble outline">
            <a:extLst>
              <a:ext uri="{FF2B5EF4-FFF2-40B4-BE49-F238E27FC236}">
                <a16:creationId xmlns:a16="http://schemas.microsoft.com/office/drawing/2014/main" id="{D21887DE-3418-47AE-6CC8-48352A20C1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90287" y="2224049"/>
            <a:ext cx="1375225" cy="1375225"/>
          </a:xfrm>
          <a:prstGeom prst="rect">
            <a:avLst/>
          </a:prstGeom>
        </p:spPr>
      </p:pic>
    </p:spTree>
    <p:extLst>
      <p:ext uri="{BB962C8B-B14F-4D97-AF65-F5344CB8AC3E}">
        <p14:creationId xmlns:p14="http://schemas.microsoft.com/office/powerpoint/2010/main" val="2830355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1" descr="A door with a black handle&#10;&#10;Description automatically generated">
            <a:extLst>
              <a:ext uri="{FF2B5EF4-FFF2-40B4-BE49-F238E27FC236}">
                <a16:creationId xmlns:a16="http://schemas.microsoft.com/office/drawing/2014/main" id="{C55EB19A-A14A-D66D-7754-3BB3B298A03E}"/>
              </a:ext>
            </a:extLst>
          </p:cNvPr>
          <p:cNvPicPr>
            <a:picLocks noGrp="1" noChangeAspect="1"/>
          </p:cNvPicPr>
          <p:nvPr>
            <p:ph idx="1"/>
          </p:nvPr>
        </p:nvPicPr>
        <p:blipFill>
          <a:blip r:embed="rId3"/>
          <a:stretch>
            <a:fillRect/>
          </a:stretch>
        </p:blipFill>
        <p:spPr>
          <a:xfrm>
            <a:off x="1628483" y="250033"/>
            <a:ext cx="9135750" cy="1609950"/>
          </a:xfrm>
          <a:ln w="28575">
            <a:no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9764864F-0877-11F9-638B-2D737B2B968F}"/>
              </a:ext>
            </a:extLst>
          </p:cNvPr>
          <p:cNvPicPr>
            <a:picLocks noChangeAspect="1"/>
          </p:cNvPicPr>
          <p:nvPr/>
        </p:nvPicPr>
        <p:blipFill>
          <a:blip r:embed="rId4"/>
          <a:stretch>
            <a:fillRect/>
          </a:stretch>
        </p:blipFill>
        <p:spPr>
          <a:xfrm>
            <a:off x="3075528" y="2049445"/>
            <a:ext cx="7190153" cy="4622289"/>
          </a:xfrm>
          <a:prstGeom prst="rect">
            <a:avLst/>
          </a:prstGeom>
          <a:ln w="127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4499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8" name="Add-in 7">
                <a:extLst>
                  <a:ext uri="{FF2B5EF4-FFF2-40B4-BE49-F238E27FC236}">
                    <a16:creationId xmlns:a16="http://schemas.microsoft.com/office/drawing/2014/main" id="{23A459C2-3674-0DEF-292E-E7E98B2653E8}"/>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8" name="Add-in 7">
                <a:extLst>
                  <a:ext uri="{FF2B5EF4-FFF2-40B4-BE49-F238E27FC236}">
                    <a16:creationId xmlns:a16="http://schemas.microsoft.com/office/drawing/2014/main" id="{23A459C2-3674-0DEF-292E-E7E98B2653E8}"/>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985761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lIns="91440" tIns="45720" rIns="91440" bIns="45720" rtlCol="0" anchor="t">
            <a:spAutoFit/>
          </a:bodyPr>
          <a:lstStyle/>
          <a:p>
            <a:pPr algn="r"/>
            <a:r>
              <a:rPr lang="en-US" sz="2000">
                <a:solidFill>
                  <a:schemeClr val="bg1"/>
                </a:solidFill>
                <a:latin typeface="Poppins"/>
                <a:cs typeface="Poppins"/>
              </a:rPr>
              <a:t>kitsappublichealth.org/data</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60825" y="1026425"/>
            <a:ext cx="9915572" cy="690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solidFill>
                  <a:srgbClr val="FBF0D7"/>
                </a:solidFill>
                <a:latin typeface="Poppins"/>
                <a:cs typeface="Poppins"/>
              </a:rPr>
              <a:t>Discussion</a:t>
            </a:r>
          </a:p>
        </p:txBody>
      </p:sp>
      <p:sp>
        <p:nvSpPr>
          <p:cNvPr id="6" name="TextBox 5">
            <a:extLst>
              <a:ext uri="{FF2B5EF4-FFF2-40B4-BE49-F238E27FC236}">
                <a16:creationId xmlns:a16="http://schemas.microsoft.com/office/drawing/2014/main" id="{B80F8BC6-C048-301D-8010-A71DB5AB952D}"/>
              </a:ext>
            </a:extLst>
          </p:cNvPr>
          <p:cNvSpPr txBox="1"/>
          <p:nvPr/>
        </p:nvSpPr>
        <p:spPr>
          <a:xfrm>
            <a:off x="613226" y="2468106"/>
            <a:ext cx="1050131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600">
              <a:solidFill>
                <a:schemeClr val="bg1"/>
              </a:solidFill>
              <a:latin typeface="Poppins"/>
              <a:cs typeface="Poppins"/>
            </a:endParaRPr>
          </a:p>
          <a:p>
            <a:pPr marL="457200" indent="-457200">
              <a:buFont typeface="Arial" panose="020B0604020202020204" pitchFamily="34" charset="0"/>
              <a:buChar char="•"/>
            </a:pPr>
            <a:r>
              <a:rPr lang="en-US" sz="2600">
                <a:solidFill>
                  <a:schemeClr val="bg1"/>
                </a:solidFill>
                <a:latin typeface="Poppins"/>
                <a:cs typeface="Poppins"/>
              </a:rPr>
              <a:t>Any comments about the options you liked best?</a:t>
            </a:r>
          </a:p>
          <a:p>
            <a:pPr marL="457200" indent="-457200">
              <a:buFont typeface="Arial" panose="020B0604020202020204" pitchFamily="34" charset="0"/>
              <a:buChar char="•"/>
            </a:pPr>
            <a:endParaRPr lang="en-US" sz="2600">
              <a:solidFill>
                <a:schemeClr val="bg1"/>
              </a:solidFill>
              <a:latin typeface="Poppins"/>
              <a:cs typeface="Poppins"/>
            </a:endParaRPr>
          </a:p>
          <a:p>
            <a:endParaRPr lang="en-US" sz="2600">
              <a:solidFill>
                <a:schemeClr val="bg1"/>
              </a:solidFill>
              <a:latin typeface="Poppins"/>
              <a:cs typeface="Poppins"/>
            </a:endParaRPr>
          </a:p>
        </p:txBody>
      </p:sp>
      <p:pic>
        <p:nvPicPr>
          <p:cNvPr id="3" name="Graphic 2" descr="Teacher with solid fill">
            <a:extLst>
              <a:ext uri="{FF2B5EF4-FFF2-40B4-BE49-F238E27FC236}">
                <a16:creationId xmlns:a16="http://schemas.microsoft.com/office/drawing/2014/main" id="{19095B64-59D4-EC74-4F72-7694EA5DFC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7498" y="592784"/>
            <a:ext cx="1551481" cy="1551481"/>
          </a:xfrm>
          <a:prstGeom prst="rect">
            <a:avLst/>
          </a:prstGeom>
        </p:spPr>
      </p:pic>
    </p:spTree>
    <p:extLst>
      <p:ext uri="{BB962C8B-B14F-4D97-AF65-F5344CB8AC3E}">
        <p14:creationId xmlns:p14="http://schemas.microsoft.com/office/powerpoint/2010/main" val="1532284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adybug on a white background">
            <a:extLst>
              <a:ext uri="{FF2B5EF4-FFF2-40B4-BE49-F238E27FC236}">
                <a16:creationId xmlns:a16="http://schemas.microsoft.com/office/drawing/2014/main" id="{A96049D0-C83A-9DCF-33DD-2B9D5F065CF9}"/>
              </a:ext>
            </a:extLst>
          </p:cNvPr>
          <p:cNvPicPr>
            <a:picLocks noGrp="1" noChangeAspect="1"/>
          </p:cNvPicPr>
          <p:nvPr>
            <p:ph idx="1"/>
          </p:nvPr>
        </p:nvPicPr>
        <p:blipFill>
          <a:blip r:embed="rId3"/>
          <a:srcRect t="16045"/>
          <a:stretch/>
        </p:blipFill>
        <p:spPr>
          <a:xfrm>
            <a:off x="20" y="10"/>
            <a:ext cx="12191980" cy="6857990"/>
          </a:xfrm>
          <a:prstGeom prst="rect">
            <a:avLst/>
          </a:prstGeom>
        </p:spPr>
      </p:pic>
      <p:sp>
        <p:nvSpPr>
          <p:cNvPr id="2" name="Title 1">
            <a:extLst>
              <a:ext uri="{FF2B5EF4-FFF2-40B4-BE49-F238E27FC236}">
                <a16:creationId xmlns:a16="http://schemas.microsoft.com/office/drawing/2014/main" id="{3A35E2CB-14C2-97A0-7A8F-32109282A74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KPHD Small Number Standards</a:t>
            </a:r>
          </a:p>
        </p:txBody>
      </p:sp>
    </p:spTree>
    <p:extLst>
      <p:ext uri="{BB962C8B-B14F-4D97-AF65-F5344CB8AC3E}">
        <p14:creationId xmlns:p14="http://schemas.microsoft.com/office/powerpoint/2010/main" val="3227833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8311935" y="6218273"/>
            <a:ext cx="3880065" cy="400110"/>
          </a:xfrm>
          <a:prstGeom prst="rect">
            <a:avLst/>
          </a:prstGeom>
          <a:noFill/>
        </p:spPr>
        <p:txBody>
          <a:bodyPr wrap="square" rtlCol="0">
            <a:spAutoFit/>
          </a:bodyPr>
          <a:lstStyle/>
          <a:p>
            <a:pPr algn="r"/>
            <a:r>
              <a:rPr lang="en-US" sz="2000">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FBF0D7"/>
                </a:solidFill>
                <a:latin typeface="Poppins" panose="00000500000000000000" pitchFamily="2" charset="0"/>
                <a:cs typeface="Poppins" panose="00000500000000000000" pitchFamily="2" charset="0"/>
              </a:rPr>
              <a:t>Small numbers in population level data</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42D7FEE-4450-AC35-6C44-DC069F48C0F1}"/>
              </a:ext>
            </a:extLst>
          </p:cNvPr>
          <p:cNvSpPr txBox="1"/>
          <p:nvPr/>
        </p:nvSpPr>
        <p:spPr>
          <a:xfrm>
            <a:off x="316944" y="6033608"/>
            <a:ext cx="8188758" cy="769441"/>
          </a:xfrm>
          <a:prstGeom prst="rect">
            <a:avLst/>
          </a:prstGeom>
          <a:noFill/>
        </p:spPr>
        <p:txBody>
          <a:bodyPr wrap="square" lIns="91440" tIns="45720" rIns="91440" bIns="45720" rtlCol="0" anchor="t">
            <a:spAutoFit/>
          </a:bodyPr>
          <a:lstStyle/>
          <a:p>
            <a:r>
              <a:rPr lang="en-US" sz="1100" b="1">
                <a:solidFill>
                  <a:srgbClr val="54B4B7"/>
                </a:solidFill>
                <a:latin typeface="Poppins"/>
                <a:cs typeface="Poppins"/>
              </a:rPr>
              <a:t>Sources:</a:t>
            </a:r>
            <a:r>
              <a:rPr lang="en-US" sz="1100">
                <a:latin typeface="Poppins"/>
                <a:cs typeface="Poppins"/>
              </a:rPr>
              <a:t> Washington State Department of Health, Washington State Office of the Superintendent of Public Instruction, Dept. Of Social and Health Services, and Liquor and Cannabis Board. Healthy Youth Survey, 2021. Analyzed by KPHD Assessment and Epidemiology Program. Accessed at </a:t>
            </a:r>
            <a:r>
              <a:rPr lang="en-US" sz="1100">
                <a:ea typeface="+mn-lt"/>
                <a:cs typeface="+mn-lt"/>
                <a:hlinkClick r:id="rId4"/>
              </a:rPr>
              <a:t>Students who Reported Binge Drinking Alcohol | Tableau Public</a:t>
            </a:r>
            <a:endParaRPr lang="en-US" sz="1100">
              <a:latin typeface="Poppins"/>
              <a:ea typeface="+mn-lt"/>
              <a:cs typeface="Poppins"/>
            </a:endParaRPr>
          </a:p>
        </p:txBody>
      </p:sp>
      <p:sp>
        <p:nvSpPr>
          <p:cNvPr id="15" name="Content Placeholder 2">
            <a:extLst>
              <a:ext uri="{FF2B5EF4-FFF2-40B4-BE49-F238E27FC236}">
                <a16:creationId xmlns:a16="http://schemas.microsoft.com/office/drawing/2014/main" id="{B3A3DEC4-1855-DBD3-85C1-9853856ABA91}"/>
              </a:ext>
            </a:extLst>
          </p:cNvPr>
          <p:cNvSpPr txBox="1">
            <a:spLocks/>
          </p:cNvSpPr>
          <p:nvPr/>
        </p:nvSpPr>
        <p:spPr>
          <a:xfrm>
            <a:off x="437617" y="1465729"/>
            <a:ext cx="11241742" cy="39265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Poppins"/>
                <a:cs typeface="Poppins"/>
              </a:rPr>
              <a:t>Some population subgroups may be small in number, and even smaller in survey samples from that group. </a:t>
            </a:r>
            <a:endParaRPr lang="en-US"/>
          </a:p>
          <a:p>
            <a:pPr marL="0" indent="0">
              <a:buNone/>
            </a:pPr>
            <a:endParaRPr lang="en-US">
              <a:latin typeface="Poppins"/>
              <a:cs typeface="Poppins"/>
            </a:endParaRPr>
          </a:p>
          <a:p>
            <a:pPr marL="0" indent="0">
              <a:buNone/>
            </a:pPr>
            <a:r>
              <a:rPr lang="en-US">
                <a:latin typeface="Poppins"/>
                <a:cs typeface="Poppins"/>
              </a:rPr>
              <a:t>Reporting small numbers can cause concern about</a:t>
            </a:r>
          </a:p>
          <a:p>
            <a:pPr marL="971550" lvl="1" indent="-514350">
              <a:buAutoNum type="arabicPeriod"/>
            </a:pPr>
            <a:r>
              <a:rPr lang="en-US" sz="2800">
                <a:latin typeface="Poppins"/>
                <a:cs typeface="Poppins"/>
              </a:rPr>
              <a:t>Data reliability (large changes from year to year)</a:t>
            </a:r>
          </a:p>
          <a:p>
            <a:pPr marL="971550" lvl="1" indent="-514350">
              <a:buFont typeface="Arial" panose="020B0604020202020204" pitchFamily="34" charset="0"/>
              <a:buAutoNum type="arabicPeriod"/>
            </a:pPr>
            <a:r>
              <a:rPr lang="en-US" sz="2800">
                <a:latin typeface="Poppins"/>
                <a:cs typeface="Poppins"/>
              </a:rPr>
              <a:t>Confidentiality (the people behind the data)</a:t>
            </a:r>
          </a:p>
          <a:p>
            <a:pPr marL="0" indent="0">
              <a:buNone/>
            </a:pPr>
            <a:endParaRPr lang="en-US">
              <a:latin typeface="Poppins"/>
              <a:cs typeface="Poppins"/>
            </a:endParaRPr>
          </a:p>
        </p:txBody>
      </p:sp>
    </p:spTree>
    <p:extLst>
      <p:ext uri="{BB962C8B-B14F-4D97-AF65-F5344CB8AC3E}">
        <p14:creationId xmlns:p14="http://schemas.microsoft.com/office/powerpoint/2010/main" val="2567275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8196359" y="6140193"/>
            <a:ext cx="3880065" cy="369332"/>
          </a:xfrm>
          <a:prstGeom prst="rect">
            <a:avLst/>
          </a:prstGeom>
          <a:noFill/>
        </p:spPr>
        <p:txBody>
          <a:bodyPr wrap="square" rtlCol="0">
            <a:spAutoFit/>
          </a:bodyPr>
          <a:lstStyle/>
          <a:p>
            <a:pPr algn="r"/>
            <a:r>
              <a:rPr lang="en-US">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FBF0D7"/>
                </a:solidFill>
                <a:latin typeface="Poppins" panose="00000500000000000000" pitchFamily="2" charset="0"/>
                <a:cs typeface="Poppins" panose="00000500000000000000" pitchFamily="2" charset="0"/>
              </a:rPr>
              <a:t>Small numbers in population level data</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42D7FEE-4450-AC35-6C44-DC069F48C0F1}"/>
              </a:ext>
            </a:extLst>
          </p:cNvPr>
          <p:cNvSpPr txBox="1"/>
          <p:nvPr/>
        </p:nvSpPr>
        <p:spPr>
          <a:xfrm>
            <a:off x="251733" y="6140193"/>
            <a:ext cx="8382872" cy="600164"/>
          </a:xfrm>
          <a:prstGeom prst="rect">
            <a:avLst/>
          </a:prstGeom>
          <a:noFill/>
        </p:spPr>
        <p:txBody>
          <a:bodyPr wrap="square" lIns="91440" tIns="45720" rIns="91440" bIns="45720" rtlCol="0" anchor="t">
            <a:spAutoFit/>
          </a:bodyPr>
          <a:lstStyle/>
          <a:p>
            <a:r>
              <a:rPr lang="en-US" sz="1100" b="1">
                <a:solidFill>
                  <a:srgbClr val="54B4B7"/>
                </a:solidFill>
                <a:latin typeface="Poppins"/>
                <a:cs typeface="Poppins"/>
              </a:rPr>
              <a:t>Sources:</a:t>
            </a:r>
            <a:r>
              <a:rPr lang="en-US" sz="1100">
                <a:latin typeface="Poppins"/>
                <a:cs typeface="Poppins"/>
              </a:rPr>
              <a:t> Washington State Department of Health, Washington State Office of the Superintendent of Public Instruction, Dept. Of Social and Health Services, and Liquor and Cannabis Board. Healthy Youth Survey, 2021. Analyzed by KPHD Assessment and Epidemiology Program. Accessed at </a:t>
            </a:r>
            <a:r>
              <a:rPr lang="en-US" sz="1100">
                <a:ea typeface="+mn-lt"/>
                <a:cs typeface="+mn-lt"/>
                <a:hlinkClick r:id="rId4"/>
              </a:rPr>
              <a:t>Students who Reported Binge Drinking Alcohol | Tableau Public</a:t>
            </a:r>
            <a:endParaRPr lang="en-US" sz="1100">
              <a:latin typeface="Poppins"/>
              <a:ea typeface="+mn-lt"/>
              <a:cs typeface="Poppins"/>
            </a:endParaRPr>
          </a:p>
        </p:txBody>
      </p:sp>
      <p:sp>
        <p:nvSpPr>
          <p:cNvPr id="15" name="Content Placeholder 2">
            <a:extLst>
              <a:ext uri="{FF2B5EF4-FFF2-40B4-BE49-F238E27FC236}">
                <a16:creationId xmlns:a16="http://schemas.microsoft.com/office/drawing/2014/main" id="{B3A3DEC4-1855-DBD3-85C1-9853856ABA91}"/>
              </a:ext>
            </a:extLst>
          </p:cNvPr>
          <p:cNvSpPr txBox="1">
            <a:spLocks/>
          </p:cNvSpPr>
          <p:nvPr/>
        </p:nvSpPr>
        <p:spPr>
          <a:xfrm>
            <a:off x="437617" y="1212765"/>
            <a:ext cx="11241742" cy="39265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Poppins"/>
                <a:cs typeface="Poppins"/>
              </a:rPr>
              <a:t>10th and 12th graders who reported binge drinking alcohol in the past 2 weeks, 2021</a:t>
            </a:r>
          </a:p>
        </p:txBody>
      </p:sp>
      <p:pic>
        <p:nvPicPr>
          <p:cNvPr id="19" name="Content Placeholder 11" descr="A screenshot of a computer&#10;&#10;Description automatically generated">
            <a:extLst>
              <a:ext uri="{FF2B5EF4-FFF2-40B4-BE49-F238E27FC236}">
                <a16:creationId xmlns:a16="http://schemas.microsoft.com/office/drawing/2014/main" id="{8DB46644-79C0-2E63-A34A-929899608B8E}"/>
              </a:ext>
            </a:extLst>
          </p:cNvPr>
          <p:cNvPicPr>
            <a:picLocks noChangeAspect="1"/>
          </p:cNvPicPr>
          <p:nvPr/>
        </p:nvPicPr>
        <p:blipFill rotWithShape="1">
          <a:blip r:embed="rId5"/>
          <a:srcRect l="18314" t="89097" r="65628" b="3411"/>
          <a:stretch/>
        </p:blipFill>
        <p:spPr>
          <a:xfrm>
            <a:off x="7928086" y="4492143"/>
            <a:ext cx="2208306" cy="1334971"/>
          </a:xfrm>
          <a:prstGeom prst="rect">
            <a:avLst/>
          </a:prstGeom>
          <a:ln>
            <a:noFill/>
          </a:ln>
        </p:spPr>
      </p:pic>
      <p:pic>
        <p:nvPicPr>
          <p:cNvPr id="11" name="Content Placeholder 10" descr="A screenshot of a computer&#10;&#10;Description automatically generated">
            <a:extLst>
              <a:ext uri="{FF2B5EF4-FFF2-40B4-BE49-F238E27FC236}">
                <a16:creationId xmlns:a16="http://schemas.microsoft.com/office/drawing/2014/main" id="{D3733DFC-36EC-7C83-F75B-EBE2AC256D95}"/>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280" t="57072" r="51786" b="16832"/>
          <a:stretch/>
        </p:blipFill>
        <p:spPr>
          <a:xfrm>
            <a:off x="1096402" y="2443304"/>
            <a:ext cx="6172899" cy="3360602"/>
          </a:xfrm>
        </p:spPr>
      </p:pic>
      <p:sp>
        <p:nvSpPr>
          <p:cNvPr id="25" name="Right Brace 24">
            <a:extLst>
              <a:ext uri="{FF2B5EF4-FFF2-40B4-BE49-F238E27FC236}">
                <a16:creationId xmlns:a16="http://schemas.microsoft.com/office/drawing/2014/main" id="{800F4B84-DD48-263F-5CB9-478040341E8C}"/>
              </a:ext>
            </a:extLst>
          </p:cNvPr>
          <p:cNvSpPr/>
          <p:nvPr/>
        </p:nvSpPr>
        <p:spPr>
          <a:xfrm>
            <a:off x="4880218" y="2556342"/>
            <a:ext cx="595979" cy="1593055"/>
          </a:xfrm>
          <a:prstGeom prst="rightBrace">
            <a:avLst/>
          </a:prstGeom>
          <a:ln w="57150">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A1135A6D-8C4E-E10C-DC62-4AA69B13CF18}"/>
              </a:ext>
            </a:extLst>
          </p:cNvPr>
          <p:cNvSpPr txBox="1"/>
          <p:nvPr/>
        </p:nvSpPr>
        <p:spPr>
          <a:xfrm>
            <a:off x="5645263" y="2798871"/>
            <a:ext cx="244078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Poppins" panose="00000500000000000000" pitchFamily="2" charset="0"/>
                <a:cs typeface="Poppins" panose="00000500000000000000" pitchFamily="2" charset="0"/>
              </a:rPr>
              <a:t>Suppressed data due to small numbers</a:t>
            </a:r>
          </a:p>
        </p:txBody>
      </p:sp>
      <p:sp>
        <p:nvSpPr>
          <p:cNvPr id="3" name="TextBox 2">
            <a:extLst>
              <a:ext uri="{FF2B5EF4-FFF2-40B4-BE49-F238E27FC236}">
                <a16:creationId xmlns:a16="http://schemas.microsoft.com/office/drawing/2014/main" id="{5A388EE1-0A34-7302-B96D-ACA185C95B29}"/>
              </a:ext>
            </a:extLst>
          </p:cNvPr>
          <p:cNvSpPr txBox="1"/>
          <p:nvPr/>
        </p:nvSpPr>
        <p:spPr>
          <a:xfrm>
            <a:off x="-2668987" y="803602"/>
            <a:ext cx="26564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spTree>
    <p:extLst>
      <p:ext uri="{BB962C8B-B14F-4D97-AF65-F5344CB8AC3E}">
        <p14:creationId xmlns:p14="http://schemas.microsoft.com/office/powerpoint/2010/main" val="99643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8311935" y="6158017"/>
            <a:ext cx="3880065" cy="369332"/>
          </a:xfrm>
          <a:prstGeom prst="rect">
            <a:avLst/>
          </a:prstGeom>
          <a:noFill/>
        </p:spPr>
        <p:txBody>
          <a:bodyPr wrap="square" rtlCol="0">
            <a:spAutoFit/>
          </a:bodyPr>
          <a:lstStyle/>
          <a:p>
            <a:pPr algn="r"/>
            <a:r>
              <a:rPr lang="en-US">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BF0D7"/>
                </a:solidFill>
                <a:latin typeface="Poppins" panose="00000500000000000000" pitchFamily="2" charset="0"/>
                <a:cs typeface="Poppins" panose="00000500000000000000" pitchFamily="2" charset="0"/>
              </a:rPr>
              <a:t>“Statistical significance”</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4006742-D5CD-1F7A-4063-24584A097188}"/>
              </a:ext>
            </a:extLst>
          </p:cNvPr>
          <p:cNvSpPr txBox="1"/>
          <p:nvPr/>
        </p:nvSpPr>
        <p:spPr>
          <a:xfrm>
            <a:off x="346160" y="6158017"/>
            <a:ext cx="8093093" cy="523220"/>
          </a:xfrm>
          <a:prstGeom prst="rect">
            <a:avLst/>
          </a:prstGeom>
          <a:noFill/>
        </p:spPr>
        <p:txBody>
          <a:bodyPr wrap="square" lIns="91440" tIns="45720" rIns="91440" bIns="45720" rtlCol="0" anchor="t">
            <a:spAutoFit/>
          </a:bodyPr>
          <a:lstStyle/>
          <a:p>
            <a:r>
              <a:rPr lang="en-US" sz="1400" b="1">
                <a:solidFill>
                  <a:srgbClr val="54B4B7"/>
                </a:solidFill>
                <a:latin typeface="Poppins"/>
                <a:cs typeface="Poppins"/>
              </a:rPr>
              <a:t>Sources:</a:t>
            </a:r>
            <a:r>
              <a:rPr lang="en-US" sz="1400">
                <a:latin typeface="Poppins"/>
                <a:cs typeface="Poppins"/>
              </a:rPr>
              <a:t> KPHD Epi Data Style Guide; </a:t>
            </a:r>
            <a:r>
              <a:rPr lang="en-US" sz="1400">
                <a:latin typeface="Poppins"/>
                <a:ea typeface="+mn-lt"/>
                <a:cs typeface="Poppins"/>
              </a:rPr>
              <a:t>Small numbers analysis &amp; language guidelines, 2nd Edition; Interpretive Guide: Washington State Health Youth Survey 2021. </a:t>
            </a:r>
          </a:p>
        </p:txBody>
      </p:sp>
      <p:sp>
        <p:nvSpPr>
          <p:cNvPr id="11" name="Content Placeholder 2">
            <a:extLst>
              <a:ext uri="{FF2B5EF4-FFF2-40B4-BE49-F238E27FC236}">
                <a16:creationId xmlns:a16="http://schemas.microsoft.com/office/drawing/2014/main" id="{518C3D44-4FBB-14CA-BD31-A80C8D51383F}"/>
              </a:ext>
            </a:extLst>
          </p:cNvPr>
          <p:cNvSpPr>
            <a:spLocks noGrp="1"/>
          </p:cNvSpPr>
          <p:nvPr>
            <p:ph idx="1"/>
          </p:nvPr>
        </p:nvSpPr>
        <p:spPr>
          <a:xfrm>
            <a:off x="537882" y="1680882"/>
            <a:ext cx="11241742" cy="3926542"/>
          </a:xfrm>
        </p:spPr>
        <p:txBody>
          <a:bodyPr vert="horz" lIns="91440" tIns="45720" rIns="91440" bIns="45720" rtlCol="0" anchor="t">
            <a:normAutofit/>
          </a:bodyPr>
          <a:lstStyle/>
          <a:p>
            <a:r>
              <a:rPr lang="en-US">
                <a:latin typeface="Poppins"/>
                <a:cs typeface="Poppins"/>
              </a:rPr>
              <a:t>A statistical test can tell us whether the difference between groups or a change over time is greater than would be expected by chance</a:t>
            </a:r>
            <a:endParaRPr lang="en-US">
              <a:latin typeface="Aptos" panose="02110004020202020204"/>
              <a:cs typeface="Poppins"/>
            </a:endParaRPr>
          </a:p>
          <a:p>
            <a:r>
              <a:rPr lang="en-US">
                <a:latin typeface="Poppins"/>
                <a:cs typeface="Poppins"/>
              </a:rPr>
              <a:t>95% confidence interval</a:t>
            </a:r>
            <a:endParaRPr lang="en-US">
              <a:latin typeface="Aptos" panose="02110004020202020204"/>
              <a:cs typeface="Poppins"/>
            </a:endParaRPr>
          </a:p>
          <a:p>
            <a:pPr lvl="1">
              <a:buFont typeface="Courier New" panose="020B0604020202020204" pitchFamily="34" charset="0"/>
              <a:buChar char="o"/>
            </a:pPr>
            <a:r>
              <a:rPr lang="en-US">
                <a:latin typeface="Poppins"/>
                <a:cs typeface="Poppins"/>
              </a:rPr>
              <a:t>A range of estimates that will contain the true value at least 95% of the time</a:t>
            </a:r>
          </a:p>
          <a:p>
            <a:pPr lvl="1">
              <a:buFont typeface="Courier New" panose="020B0604020202020204" pitchFamily="34" charset="0"/>
              <a:buChar char="o"/>
            </a:pPr>
            <a:r>
              <a:rPr lang="en-US">
                <a:latin typeface="Poppins"/>
                <a:cs typeface="Poppins"/>
              </a:rPr>
              <a:t>If a confidence interval for one group overlaps with the confidence interval for another group, we consider the difference between groups to NOT be statistically significant. </a:t>
            </a:r>
          </a:p>
          <a:p>
            <a:endParaRPr lang="en-US">
              <a:latin typeface="Aptos" panose="02110004020202020204"/>
              <a:cs typeface="Poppins"/>
            </a:endParaRPr>
          </a:p>
        </p:txBody>
      </p:sp>
    </p:spTree>
    <p:extLst>
      <p:ext uri="{BB962C8B-B14F-4D97-AF65-F5344CB8AC3E}">
        <p14:creationId xmlns:p14="http://schemas.microsoft.com/office/powerpoint/2010/main" val="378876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erial view of a city and a body of water&#10;&#10;Description automatically generated">
            <a:extLst>
              <a:ext uri="{FF2B5EF4-FFF2-40B4-BE49-F238E27FC236}">
                <a16:creationId xmlns:a16="http://schemas.microsoft.com/office/drawing/2014/main" id="{0399584A-65B4-4DBB-C75F-A74CCFC7C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991" y="0"/>
            <a:ext cx="8827009" cy="6857046"/>
          </a:xfrm>
          <a:prstGeom prst="rect">
            <a:avLst/>
          </a:prstGeom>
        </p:spPr>
      </p:pic>
      <p:sp>
        <p:nvSpPr>
          <p:cNvPr id="5" name="Rectangle 4">
            <a:extLst>
              <a:ext uri="{FF2B5EF4-FFF2-40B4-BE49-F238E27FC236}">
                <a16:creationId xmlns:a16="http://schemas.microsoft.com/office/drawing/2014/main" id="{8EDFCFD0-DC02-5FA6-636B-BB1E20F4DEF4}"/>
              </a:ext>
            </a:extLst>
          </p:cNvPr>
          <p:cNvSpPr>
            <a:spLocks noGrp="1" noRot="1" noMove="1" noResize="1" noEditPoints="1" noAdjustHandles="1" noChangeArrowheads="1" noChangeShapeType="1"/>
          </p:cNvSpPr>
          <p:nvPr/>
        </p:nvSpPr>
        <p:spPr>
          <a:xfrm>
            <a:off x="0" y="0"/>
            <a:ext cx="3364992" cy="6858000"/>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9DDF133D-266B-759A-C040-3A643CA28DB1}"/>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0C312E1-952F-88CE-4EF7-293D6FD62AF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274897" y="6106789"/>
            <a:ext cx="1740557" cy="606309"/>
          </a:xfrm>
          <a:prstGeom prst="rect">
            <a:avLst/>
          </a:prstGeom>
        </p:spPr>
      </p:pic>
      <p:sp>
        <p:nvSpPr>
          <p:cNvPr id="8" name="TextBox 7">
            <a:extLst>
              <a:ext uri="{FF2B5EF4-FFF2-40B4-BE49-F238E27FC236}">
                <a16:creationId xmlns:a16="http://schemas.microsoft.com/office/drawing/2014/main" id="{40FA6B14-5C52-F96B-3994-D7C224EF5AE0}"/>
              </a:ext>
            </a:extLst>
          </p:cNvPr>
          <p:cNvSpPr txBox="1">
            <a:spLocks noGrp="1" noRot="1" noMove="1" noResize="1" noEditPoints="1" noAdjustHandles="1" noChangeArrowheads="1" noChangeShapeType="1"/>
          </p:cNvSpPr>
          <p:nvPr/>
        </p:nvSpPr>
        <p:spPr>
          <a:xfrm>
            <a:off x="8845214" y="6215405"/>
            <a:ext cx="3171825"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A6A6E30F-5940-FC71-74D9-1190D7129664}"/>
              </a:ext>
            </a:extLst>
          </p:cNvPr>
          <p:cNvSpPr txBox="1">
            <a:spLocks/>
          </p:cNvSpPr>
          <p:nvPr/>
        </p:nvSpPr>
        <p:spPr>
          <a:xfrm>
            <a:off x="128593" y="163447"/>
            <a:ext cx="3236398" cy="1465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400" dirty="0">
                <a:solidFill>
                  <a:srgbClr val="FBF0D7"/>
                </a:solidFill>
                <a:latin typeface="Poppins" panose="00000500000000000000" pitchFamily="2" charset="0"/>
                <a:cs typeface="Poppins" panose="00000500000000000000" pitchFamily="2" charset="0"/>
              </a:rPr>
              <a:t>Health Equity Collaborative</a:t>
            </a:r>
          </a:p>
        </p:txBody>
      </p:sp>
      <p:cxnSp>
        <p:nvCxnSpPr>
          <p:cNvPr id="10" name="Straight Connector 9">
            <a:extLst>
              <a:ext uri="{FF2B5EF4-FFF2-40B4-BE49-F238E27FC236}">
                <a16:creationId xmlns:a16="http://schemas.microsoft.com/office/drawing/2014/main" id="{11939A15-E6AE-123D-9346-2089E6E53702}"/>
              </a:ext>
            </a:extLst>
          </p:cNvPr>
          <p:cNvCxnSpPr>
            <a:cxnSpLocks/>
          </p:cNvCxnSpPr>
          <p:nvPr/>
        </p:nvCxnSpPr>
        <p:spPr>
          <a:xfrm>
            <a:off x="198120" y="1478280"/>
            <a:ext cx="2901696"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32755FD-6BCB-75EB-2902-9310CF51CF2B}"/>
              </a:ext>
            </a:extLst>
          </p:cNvPr>
          <p:cNvSpPr txBox="1"/>
          <p:nvPr/>
        </p:nvSpPr>
        <p:spPr>
          <a:xfrm>
            <a:off x="174961" y="4023323"/>
            <a:ext cx="4535584" cy="1846659"/>
          </a:xfrm>
          <a:prstGeom prst="rect">
            <a:avLst/>
          </a:prstGeom>
          <a:solidFill>
            <a:schemeClr val="accent1">
              <a:lumMod val="75000"/>
            </a:schemeClr>
          </a:solidFill>
        </p:spPr>
        <p:txBody>
          <a:bodyPr wrap="square" rtlCol="0">
            <a:spAutoFit/>
          </a:bodyPr>
          <a:lstStyle/>
          <a:p>
            <a:pPr>
              <a:spcAft>
                <a:spcPts val="1200"/>
              </a:spcAft>
            </a:pPr>
            <a:r>
              <a:rPr lang="en-US" dirty="0">
                <a:solidFill>
                  <a:srgbClr val="FBF0D7"/>
                </a:solidFill>
                <a:latin typeface="Poppins" panose="00000500000000000000" pitchFamily="2" charset="0"/>
                <a:cs typeface="Poppins" panose="00000500000000000000" pitchFamily="2" charset="0"/>
              </a:rPr>
              <a:t>OUR MISSION</a:t>
            </a:r>
          </a:p>
          <a:p>
            <a:pPr>
              <a:spcAft>
                <a:spcPts val="1200"/>
              </a:spcAft>
            </a:pPr>
            <a:r>
              <a:rPr lang="en-US" sz="1400" dirty="0">
                <a:solidFill>
                  <a:schemeClr val="bg1"/>
                </a:solidFill>
                <a:latin typeface="Poppins" panose="00000500000000000000" pitchFamily="2" charset="0"/>
                <a:cs typeface="Poppins" panose="00000500000000000000" pitchFamily="2" charset="0"/>
              </a:rPr>
              <a:t>The Kitsap Health Equity Collaborative convenes to identify and implement shared solutions and collective actions, promote pro-equity policies, and amplify the voices of communities most affected by systemic inequities, including </a:t>
            </a:r>
            <a:r>
              <a:rPr lang="en-US" sz="1600" dirty="0">
                <a:solidFill>
                  <a:schemeClr val="bg1"/>
                </a:solidFill>
                <a:latin typeface="Poppins" panose="00000500000000000000" pitchFamily="2" charset="0"/>
                <a:cs typeface="Poppins" panose="00000500000000000000" pitchFamily="2" charset="0"/>
              </a:rPr>
              <a:t>racism. </a:t>
            </a:r>
          </a:p>
        </p:txBody>
      </p:sp>
      <p:sp>
        <p:nvSpPr>
          <p:cNvPr id="14" name="TextBox 13">
            <a:extLst>
              <a:ext uri="{FF2B5EF4-FFF2-40B4-BE49-F238E27FC236}">
                <a16:creationId xmlns:a16="http://schemas.microsoft.com/office/drawing/2014/main" id="{D217133A-9B52-23F2-E634-C8FD1698EFF9}"/>
              </a:ext>
            </a:extLst>
          </p:cNvPr>
          <p:cNvSpPr txBox="1"/>
          <p:nvPr/>
        </p:nvSpPr>
        <p:spPr>
          <a:xfrm>
            <a:off x="198120" y="1702664"/>
            <a:ext cx="4235335" cy="1600438"/>
          </a:xfrm>
          <a:prstGeom prst="rect">
            <a:avLst/>
          </a:prstGeom>
          <a:solidFill>
            <a:schemeClr val="accent1">
              <a:lumMod val="75000"/>
            </a:schemeClr>
          </a:solidFill>
        </p:spPr>
        <p:txBody>
          <a:bodyPr wrap="square" rtlCol="0">
            <a:spAutoFit/>
          </a:bodyPr>
          <a:lstStyle/>
          <a:p>
            <a:pPr>
              <a:spcAft>
                <a:spcPts val="1200"/>
              </a:spcAft>
            </a:pPr>
            <a:r>
              <a:rPr lang="en-US" dirty="0">
                <a:solidFill>
                  <a:srgbClr val="FBF0D7"/>
                </a:solidFill>
                <a:latin typeface="Poppins" panose="00000500000000000000" pitchFamily="2" charset="0"/>
                <a:cs typeface="Poppins" panose="00000500000000000000" pitchFamily="2" charset="0"/>
              </a:rPr>
              <a:t>OUR VISION</a:t>
            </a:r>
          </a:p>
          <a:p>
            <a:pPr>
              <a:spcAft>
                <a:spcPts val="1200"/>
              </a:spcAft>
            </a:pPr>
            <a:r>
              <a:rPr lang="en-US" sz="1400" dirty="0">
                <a:solidFill>
                  <a:schemeClr val="bg1"/>
                </a:solidFill>
                <a:latin typeface="Poppins" panose="00000500000000000000" pitchFamily="2" charset="0"/>
                <a:cs typeface="Poppins" panose="00000500000000000000" pitchFamily="2" charset="0"/>
              </a:rPr>
              <a:t>Everyone in Kitsap County can achieve their optimal health and safety, and no one is disadvantaged in achieving these outcomes because of systemic inequities or systems of oppression, including racism.</a:t>
            </a:r>
          </a:p>
        </p:txBody>
      </p:sp>
    </p:spTree>
    <p:extLst>
      <p:ext uri="{BB962C8B-B14F-4D97-AF65-F5344CB8AC3E}">
        <p14:creationId xmlns:p14="http://schemas.microsoft.com/office/powerpoint/2010/main" val="4037517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369332"/>
          </a:xfrm>
          <a:prstGeom prst="rect">
            <a:avLst/>
          </a:prstGeom>
          <a:noFill/>
        </p:spPr>
        <p:txBody>
          <a:bodyPr wrap="square" rtlCol="0">
            <a:spAutoFit/>
          </a:bodyPr>
          <a:lstStyle/>
          <a:p>
            <a:pPr algn="r"/>
            <a:r>
              <a:rPr lang="en-US">
                <a:solidFill>
                  <a:srgbClr val="004960"/>
                </a:solidFill>
                <a:latin typeface="Poppins" panose="00000500000000000000" pitchFamily="2" charset="0"/>
                <a:cs typeface="Poppins" panose="00000500000000000000" pitchFamily="2" charset="0"/>
              </a:rPr>
              <a:t>kitsappublichealth.org/data</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BF0D7"/>
                </a:solidFill>
                <a:latin typeface="Poppins" panose="00000500000000000000" pitchFamily="2" charset="0"/>
                <a:cs typeface="Poppins" panose="00000500000000000000" pitchFamily="2" charset="0"/>
              </a:rPr>
              <a:t>“Statistical significance”</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4006742-D5CD-1F7A-4063-24584A097188}"/>
              </a:ext>
            </a:extLst>
          </p:cNvPr>
          <p:cNvSpPr txBox="1"/>
          <p:nvPr/>
        </p:nvSpPr>
        <p:spPr>
          <a:xfrm>
            <a:off x="316944" y="6033608"/>
            <a:ext cx="8188758" cy="600164"/>
          </a:xfrm>
          <a:prstGeom prst="rect">
            <a:avLst/>
          </a:prstGeom>
          <a:noFill/>
        </p:spPr>
        <p:txBody>
          <a:bodyPr wrap="square" lIns="91440" tIns="45720" rIns="91440" bIns="45720" rtlCol="0" anchor="t">
            <a:spAutoFit/>
          </a:bodyPr>
          <a:lstStyle/>
          <a:p>
            <a:r>
              <a:rPr lang="en-US" sz="1100" b="1">
                <a:solidFill>
                  <a:srgbClr val="54B4B7"/>
                </a:solidFill>
                <a:latin typeface="Poppins"/>
                <a:cs typeface="Poppins"/>
              </a:rPr>
              <a:t>Sources:</a:t>
            </a:r>
            <a:r>
              <a:rPr lang="en-US" sz="1100">
                <a:latin typeface="Poppins"/>
                <a:cs typeface="Poppins"/>
              </a:rPr>
              <a:t> Washington State Department of Health, Washington State Office of the Superintendent of Public Instruction, Dept. Of Social and Health Services, and Liquor and Cannabis Board. Healthy Youth Survey, 2023. Analyzed by KPHD Assessment and Epidemiology Program. </a:t>
            </a:r>
            <a:endParaRPr lang="en-US" sz="1100">
              <a:latin typeface="Aptos"/>
              <a:ea typeface="+mn-lt"/>
              <a:cs typeface="Poppins"/>
            </a:endParaRPr>
          </a:p>
        </p:txBody>
      </p:sp>
      <p:sp>
        <p:nvSpPr>
          <p:cNvPr id="16" name="Content Placeholder 2">
            <a:extLst>
              <a:ext uri="{FF2B5EF4-FFF2-40B4-BE49-F238E27FC236}">
                <a16:creationId xmlns:a16="http://schemas.microsoft.com/office/drawing/2014/main" id="{FE328530-A688-FDE0-53E7-7D776F3FB80E}"/>
              </a:ext>
            </a:extLst>
          </p:cNvPr>
          <p:cNvSpPr txBox="1">
            <a:spLocks/>
          </p:cNvSpPr>
          <p:nvPr/>
        </p:nvSpPr>
        <p:spPr>
          <a:xfrm>
            <a:off x="556932" y="1214157"/>
            <a:ext cx="11241742" cy="39265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Poppins"/>
                <a:cs typeface="Poppins"/>
              </a:rPr>
              <a:t>Kitsap 10th and 12th graders who reported feeling depressed in the past 12 months, 2023</a:t>
            </a:r>
            <a:endParaRPr lang="en-US"/>
          </a:p>
        </p:txBody>
      </p:sp>
      <p:pic>
        <p:nvPicPr>
          <p:cNvPr id="13" name="Picture 12" descr="A screenshot of a computer&#10;&#10;Description automatically generated">
            <a:extLst>
              <a:ext uri="{FF2B5EF4-FFF2-40B4-BE49-F238E27FC236}">
                <a16:creationId xmlns:a16="http://schemas.microsoft.com/office/drawing/2014/main" id="{9762DB73-17C9-31BF-F2DC-50031460453A}"/>
              </a:ext>
            </a:extLst>
          </p:cNvPr>
          <p:cNvPicPr>
            <a:picLocks noChangeAspect="1"/>
          </p:cNvPicPr>
          <p:nvPr/>
        </p:nvPicPr>
        <p:blipFill>
          <a:blip r:embed="rId4"/>
          <a:srcRect t="58203" r="51490" b="14655"/>
          <a:stretch/>
        </p:blipFill>
        <p:spPr>
          <a:xfrm>
            <a:off x="1761580" y="2399825"/>
            <a:ext cx="6090070" cy="3435791"/>
          </a:xfrm>
          <a:prstGeom prst="rect">
            <a:avLst/>
          </a:prstGeom>
        </p:spPr>
      </p:pic>
      <p:pic>
        <p:nvPicPr>
          <p:cNvPr id="17" name="Picture 16" descr="A close-up of a white background&#10;&#10;Description automatically generated">
            <a:extLst>
              <a:ext uri="{FF2B5EF4-FFF2-40B4-BE49-F238E27FC236}">
                <a16:creationId xmlns:a16="http://schemas.microsoft.com/office/drawing/2014/main" id="{E493CFEB-D72F-865B-BAD8-13C9F304CEC1}"/>
              </a:ext>
            </a:extLst>
          </p:cNvPr>
          <p:cNvPicPr>
            <a:picLocks noChangeAspect="1"/>
          </p:cNvPicPr>
          <p:nvPr/>
        </p:nvPicPr>
        <p:blipFill>
          <a:blip r:embed="rId5"/>
          <a:srcRect r="2642" b="2920"/>
          <a:stretch/>
        </p:blipFill>
        <p:spPr>
          <a:xfrm>
            <a:off x="8433474" y="4759368"/>
            <a:ext cx="2178165" cy="1118171"/>
          </a:xfrm>
          <a:prstGeom prst="rect">
            <a:avLst/>
          </a:prstGeom>
        </p:spPr>
      </p:pic>
    </p:spTree>
    <p:extLst>
      <p:ext uri="{BB962C8B-B14F-4D97-AF65-F5344CB8AC3E}">
        <p14:creationId xmlns:p14="http://schemas.microsoft.com/office/powerpoint/2010/main" val="1885744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3CA72-41DA-D86B-2C20-411FC5E60E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A2DFB-9C6E-5B91-46FA-788B13A36B6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How can we all be involved in data?</a:t>
            </a:r>
            <a:endParaRPr lang="en-US"/>
          </a:p>
        </p:txBody>
      </p:sp>
      <p:sp>
        <p:nvSpPr>
          <p:cNvPr id="10" name="Content Placeholder 9">
            <a:extLst>
              <a:ext uri="{FF2B5EF4-FFF2-40B4-BE49-F238E27FC236}">
                <a16:creationId xmlns:a16="http://schemas.microsoft.com/office/drawing/2014/main" id="{E29FA272-3F00-38B2-646D-5675A9E48F89}"/>
              </a:ext>
            </a:extLst>
          </p:cNvPr>
          <p:cNvSpPr txBox="1">
            <a:spLocks/>
          </p:cNvSpPr>
          <p:nvPr/>
        </p:nvSpPr>
        <p:spPr>
          <a:xfrm>
            <a:off x="640080" y="2872899"/>
            <a:ext cx="4243589" cy="33206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Arial,Sans-Serif" panose="020B0604020202020204" pitchFamily="34" charset="0"/>
            </a:pPr>
            <a:r>
              <a:rPr lang="en-US" sz="2000">
                <a:latin typeface="Poppins"/>
                <a:cs typeface="Poppins"/>
              </a:rPr>
              <a:t>Epi team follow up</a:t>
            </a:r>
            <a:endParaRPr lang="en-US">
              <a:latin typeface="Aptos" panose="02110004020202020204"/>
              <a:cs typeface="Poppins"/>
            </a:endParaRPr>
          </a:p>
          <a:p>
            <a:pPr marL="457200" indent="-457200">
              <a:lnSpc>
                <a:spcPct val="100000"/>
              </a:lnSpc>
              <a:spcBef>
                <a:spcPts val="0"/>
              </a:spcBef>
            </a:pPr>
            <a:r>
              <a:rPr lang="en-US" sz="2000">
                <a:latin typeface="Poppins"/>
                <a:cs typeface="Poppins"/>
              </a:rPr>
              <a:t>Advocacy and outreach for increased participation in data collection</a:t>
            </a:r>
          </a:p>
          <a:p>
            <a:pPr marL="457200" indent="-457200">
              <a:lnSpc>
                <a:spcPct val="100000"/>
              </a:lnSpc>
              <a:spcBef>
                <a:spcPts val="0"/>
              </a:spcBef>
            </a:pPr>
            <a:r>
              <a:rPr lang="en-US" sz="2000">
                <a:latin typeface="Poppins"/>
                <a:cs typeface="Poppins"/>
              </a:rPr>
              <a:t>Qualitative data and storytelling</a:t>
            </a:r>
            <a:endParaRPr lang="en-US">
              <a:latin typeface="Aptos" panose="02110004020202020204"/>
              <a:cs typeface="Poppins"/>
            </a:endParaRPr>
          </a:p>
          <a:p>
            <a:pPr marL="457200" indent="-457200">
              <a:lnSpc>
                <a:spcPct val="100000"/>
              </a:lnSpc>
              <a:spcBef>
                <a:spcPts val="0"/>
              </a:spcBef>
            </a:pPr>
            <a:r>
              <a:rPr lang="en-US" sz="2000">
                <a:latin typeface="Poppins"/>
                <a:cs typeface="Poppins"/>
              </a:rPr>
              <a:t>Potential changes to data collection nationally</a:t>
            </a:r>
            <a:endParaRPr lang="en-US"/>
          </a:p>
          <a:p>
            <a:pPr marL="457200" indent="-457200">
              <a:lnSpc>
                <a:spcPct val="100000"/>
              </a:lnSpc>
              <a:spcBef>
                <a:spcPts val="0"/>
              </a:spcBef>
              <a:buFont typeface="Arial,Sans-Serif" panose="020B0604020202020204" pitchFamily="34" charset="0"/>
              <a:buChar char="•"/>
            </a:pPr>
            <a:endParaRPr lang="en-US" sz="2000">
              <a:latin typeface="Poppins"/>
              <a:cs typeface="Poppins"/>
            </a:endParaRPr>
          </a:p>
          <a:p>
            <a:pPr marL="457200" indent="-457200">
              <a:lnSpc>
                <a:spcPct val="100000"/>
              </a:lnSpc>
              <a:spcBef>
                <a:spcPts val="0"/>
              </a:spcBef>
              <a:buFont typeface="Arial,Sans-Serif" panose="020B0604020202020204" pitchFamily="34" charset="0"/>
            </a:pPr>
            <a:r>
              <a:rPr lang="en-US" sz="2000">
                <a:latin typeface="Poppins"/>
                <a:cs typeface="Poppins"/>
              </a:rPr>
              <a:t>Other thoughts?</a:t>
            </a:r>
            <a:endParaRPr lang="en-US"/>
          </a:p>
          <a:p>
            <a:pPr marL="0"/>
            <a:endParaRPr lang="en-US" sz="2000">
              <a:latin typeface="Poppins"/>
              <a:cs typeface="Poppins"/>
            </a:endParaRPr>
          </a:p>
        </p:txBody>
      </p:sp>
      <p:pic>
        <p:nvPicPr>
          <p:cNvPr id="6" name="Picture 5" descr="A plant growing from colored sticks&#10;&#10;AI-generated content may be incorrect.">
            <a:extLst>
              <a:ext uri="{FF2B5EF4-FFF2-40B4-BE49-F238E27FC236}">
                <a16:creationId xmlns:a16="http://schemas.microsoft.com/office/drawing/2014/main" id="{47102839-8633-D9C9-2EEF-F70C4496D83B}"/>
              </a:ext>
            </a:extLst>
          </p:cNvPr>
          <p:cNvPicPr>
            <a:picLocks noChangeAspect="1"/>
          </p:cNvPicPr>
          <p:nvPr/>
        </p:nvPicPr>
        <p:blipFill>
          <a:blip r:embed="rId3"/>
          <a:srcRect l="21255" r="225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51666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12538" b="12538"/>
          <a:stretch/>
        </p:blipFill>
        <p:spPr>
          <a:xfrm>
            <a:off x="0" y="0"/>
            <a:ext cx="12192000" cy="6857999"/>
          </a:xfrm>
          <a:prstGeom prst="rect">
            <a:avLst/>
          </a:prstGeom>
        </p:spPr>
      </p:pic>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a:solidFill>
                  <a:schemeClr val="bg1"/>
                </a:solidFill>
                <a:latin typeface="Poppins" panose="00000500000000000000" pitchFamily="2" charset="0"/>
                <a:cs typeface="Poppins" panose="00000500000000000000" pitchFamily="2" charset="0"/>
              </a:rPr>
              <a:t>kitsappublichealth.org</a:t>
            </a:r>
          </a:p>
        </p:txBody>
      </p:sp>
      <p:sp>
        <p:nvSpPr>
          <p:cNvPr id="2" name="Title 1">
            <a:extLst>
              <a:ext uri="{FF2B5EF4-FFF2-40B4-BE49-F238E27FC236}">
                <a16:creationId xmlns:a16="http://schemas.microsoft.com/office/drawing/2014/main" id="{74713EFC-91CA-036C-1C7D-99AFFC7180BA}"/>
              </a:ext>
            </a:extLst>
          </p:cNvPr>
          <p:cNvSpPr txBox="1">
            <a:spLocks/>
          </p:cNvSpPr>
          <p:nvPr/>
        </p:nvSpPr>
        <p:spPr>
          <a:xfrm>
            <a:off x="3204149" y="2450343"/>
            <a:ext cx="5783703" cy="978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BF0D7"/>
                </a:solidFill>
                <a:latin typeface="Poppins"/>
                <a:cs typeface="Poppins"/>
              </a:rPr>
              <a:t>THANK YOU</a:t>
            </a:r>
          </a:p>
        </p:txBody>
      </p:sp>
      <p:sp>
        <p:nvSpPr>
          <p:cNvPr id="6" name="TextBox 5">
            <a:extLst>
              <a:ext uri="{FF2B5EF4-FFF2-40B4-BE49-F238E27FC236}">
                <a16:creationId xmlns:a16="http://schemas.microsoft.com/office/drawing/2014/main" id="{690498E2-F030-D5B7-00EA-0240329B73C5}"/>
              </a:ext>
            </a:extLst>
          </p:cNvPr>
          <p:cNvSpPr txBox="1"/>
          <p:nvPr/>
        </p:nvSpPr>
        <p:spPr>
          <a:xfrm>
            <a:off x="3022885" y="3428999"/>
            <a:ext cx="6146229" cy="584775"/>
          </a:xfrm>
          <a:prstGeom prst="rect">
            <a:avLst/>
          </a:prstGeom>
          <a:noFill/>
        </p:spPr>
        <p:txBody>
          <a:bodyPr wrap="square" lIns="91440" tIns="45720" rIns="91440" bIns="45720" rtlCol="0" anchor="ctr">
            <a:spAutoFit/>
          </a:bodyPr>
          <a:lstStyle/>
          <a:p>
            <a:pPr algn="ctr"/>
            <a:r>
              <a:rPr lang="en-US" sz="3200">
                <a:solidFill>
                  <a:schemeClr val="bg1"/>
                </a:solidFill>
                <a:latin typeface="Poppins"/>
                <a:cs typeface="Poppins"/>
              </a:rPr>
              <a:t>epi@kitsappublichealth.org</a:t>
            </a:r>
            <a:endParaRPr lang="en-US">
              <a:solidFill>
                <a:schemeClr val="bg1"/>
              </a:solidFill>
              <a:latin typeface="Aptos" panose="02110004020202020204"/>
              <a:cs typeface="Poppins"/>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71547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9008" b="3474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a:solidFill>
                  <a:schemeClr val="bg1"/>
                </a:solidFill>
                <a:latin typeface="Poppins" panose="00000500000000000000" pitchFamily="2" charset="0"/>
                <a:cs typeface="Poppins" panose="00000500000000000000" pitchFamily="2" charset="0"/>
              </a:rPr>
              <a:t>kitsappublichealth.org/data</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613226" y="4353640"/>
            <a:ext cx="7015739"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solidFill>
                  <a:srgbClr val="FBF0D7"/>
                </a:solidFill>
                <a:latin typeface="Poppins" panose="00000500000000000000" pitchFamily="2" charset="0"/>
                <a:cs typeface="Poppins" panose="00000500000000000000" pitchFamily="2" charset="0"/>
              </a:rPr>
              <a:t>APPENDIX</a:t>
            </a:r>
          </a:p>
        </p:txBody>
      </p:sp>
    </p:spTree>
    <p:extLst>
      <p:ext uri="{BB962C8B-B14F-4D97-AF65-F5344CB8AC3E}">
        <p14:creationId xmlns:p14="http://schemas.microsoft.com/office/powerpoint/2010/main" val="1952905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613225" y="6043484"/>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119871"/>
            <a:ext cx="3969712" cy="400110"/>
          </a:xfrm>
          <a:prstGeom prst="rect">
            <a:avLst/>
          </a:prstGeom>
          <a:noFill/>
        </p:spPr>
        <p:txBody>
          <a:bodyPr wrap="square" rtlCol="0">
            <a:spAutoFit/>
          </a:bodyPr>
          <a:lstStyle/>
          <a:p>
            <a:pPr algn="r"/>
            <a:r>
              <a:rPr lang="en-US" sz="2000">
                <a:solidFill>
                  <a:srgbClr val="004960"/>
                </a:solidFill>
                <a:latin typeface="Poppins" panose="00000500000000000000" pitchFamily="2" charset="0"/>
                <a:cs typeface="Poppins" panose="00000500000000000000" pitchFamily="2" charset="0"/>
              </a:rPr>
              <a:t>kitsappublichealth.org/data</a:t>
            </a:r>
          </a:p>
        </p:txBody>
      </p:sp>
      <p:sp>
        <p:nvSpPr>
          <p:cNvPr id="3" name="Content Placeholder 2">
            <a:extLst>
              <a:ext uri="{FF2B5EF4-FFF2-40B4-BE49-F238E27FC236}">
                <a16:creationId xmlns:a16="http://schemas.microsoft.com/office/drawing/2014/main" id="{90DB88A6-860F-BD96-8205-B73AA25B0A10}"/>
              </a:ext>
            </a:extLst>
          </p:cNvPr>
          <p:cNvSpPr>
            <a:spLocks noGrp="1"/>
          </p:cNvSpPr>
          <p:nvPr>
            <p:ph idx="1"/>
          </p:nvPr>
        </p:nvSpPr>
        <p:spPr>
          <a:xfrm>
            <a:off x="434788" y="338019"/>
            <a:ext cx="11452411" cy="5363534"/>
          </a:xfrm>
        </p:spPr>
        <p:txBody>
          <a:bodyPr/>
          <a:lstStyle/>
          <a:p>
            <a:pPr marL="0" indent="0">
              <a:buNone/>
            </a:pPr>
            <a:r>
              <a:rPr lang="en-US">
                <a:latin typeface="Poppins" panose="00000500000000000000" pitchFamily="2" charset="0"/>
                <a:cs typeface="Poppins" panose="00000500000000000000" pitchFamily="2" charset="0"/>
              </a:rPr>
              <a:t>Equitable Health Data Resources</a:t>
            </a:r>
          </a:p>
        </p:txBody>
      </p:sp>
      <p:sp>
        <p:nvSpPr>
          <p:cNvPr id="2" name="TextBox 1">
            <a:extLst>
              <a:ext uri="{FF2B5EF4-FFF2-40B4-BE49-F238E27FC236}">
                <a16:creationId xmlns:a16="http://schemas.microsoft.com/office/drawing/2014/main" id="{3C44D3B6-D227-42D6-9E83-19409B4AA2A5}"/>
              </a:ext>
            </a:extLst>
          </p:cNvPr>
          <p:cNvSpPr txBox="1"/>
          <p:nvPr/>
        </p:nvSpPr>
        <p:spPr>
          <a:xfrm>
            <a:off x="434788" y="934393"/>
            <a:ext cx="1145241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1200" err="1">
                <a:latin typeface="Poppins"/>
                <a:cs typeface="Poppins"/>
              </a:rPr>
              <a:t>Schwabish</a:t>
            </a:r>
            <a:r>
              <a:rPr lang="en-US" sz="1200">
                <a:latin typeface="Poppins"/>
                <a:cs typeface="Poppins"/>
              </a:rPr>
              <a:t> and Feng, 2021. </a:t>
            </a:r>
            <a:r>
              <a:rPr lang="en-US" sz="1200" i="1">
                <a:latin typeface="Poppins"/>
                <a:cs typeface="Poppins"/>
              </a:rPr>
              <a:t>Do No Harm Guide: Applying Equity Awareness in Data Visualization.</a:t>
            </a:r>
            <a:r>
              <a:rPr lang="en-US" sz="1200">
                <a:latin typeface="Poppins"/>
                <a:cs typeface="Poppins"/>
              </a:rPr>
              <a:t> The Urban Institute. Accessed August 2024: </a:t>
            </a:r>
            <a:r>
              <a:rPr lang="en-US" sz="1200">
                <a:ea typeface="+mn-lt"/>
                <a:cs typeface="+mn-lt"/>
                <a:hlinkClick r:id="rId4"/>
              </a:rPr>
              <a:t>https://www.urban.org/research/publication/do-no-harm-guide-applying-equity-awareness-data-visualization</a:t>
            </a:r>
            <a:endParaRPr lang="en-US" sz="1200">
              <a:latin typeface="Aptos"/>
              <a:cs typeface="Poppins"/>
            </a:endParaRPr>
          </a:p>
          <a:p>
            <a:pPr marL="228600" indent="-228600">
              <a:buAutoNum type="arabicPeriod"/>
            </a:pPr>
            <a:endParaRPr lang="en-US" sz="1200">
              <a:latin typeface="Poppins"/>
              <a:cs typeface="Poppins"/>
            </a:endParaRPr>
          </a:p>
          <a:p>
            <a:pPr marL="228600" indent="-228600">
              <a:buAutoNum type="arabicPeriod"/>
            </a:pPr>
            <a:r>
              <a:rPr lang="en-US" sz="1200">
                <a:latin typeface="Poppins"/>
                <a:cs typeface="Poppins"/>
              </a:rPr>
              <a:t>Public Health – Seattle &amp; King County, 2024. </a:t>
            </a:r>
            <a:r>
              <a:rPr lang="en-US" sz="1200" i="1">
                <a:latin typeface="Poppins"/>
                <a:cs typeface="Poppins"/>
              </a:rPr>
              <a:t>Equitable Language Guide</a:t>
            </a:r>
            <a:r>
              <a:rPr lang="en-US" sz="1200">
                <a:latin typeface="Poppins"/>
                <a:cs typeface="Poppins"/>
              </a:rPr>
              <a:t>. Accessed June 2024:</a:t>
            </a:r>
            <a:r>
              <a:rPr lang="en-US" sz="1200">
                <a:latin typeface="Poppins"/>
                <a:ea typeface="+mn-lt"/>
                <a:cs typeface="+mn-lt"/>
              </a:rPr>
              <a:t>  </a:t>
            </a:r>
            <a:r>
              <a:rPr lang="en-US" sz="1200">
                <a:latin typeface="Poppins"/>
                <a:ea typeface="+mn-lt"/>
                <a:cs typeface="+mn-lt"/>
                <a:hlinkClick r:id="rId5"/>
              </a:rPr>
              <a:t>https://cdn.kingcounty.gov/-/media/king-county/depts/dph/documents/about-public-health/equity-community-partnerships/phskc-equitable-language-guide.pdf?rev=884cf1320d124c7a94cb96c5e35b1567&amp;hash=97E975791A88F572859C1FB2FDC4C607</a:t>
            </a:r>
            <a:endParaRPr lang="en-US" sz="1200">
              <a:latin typeface="Poppins"/>
              <a:cs typeface="Poppins"/>
            </a:endParaRPr>
          </a:p>
          <a:p>
            <a:pPr marL="228600" indent="-228600">
              <a:buAutoNum type="arabicPeriod"/>
            </a:pPr>
            <a:endParaRPr lang="en-US" sz="1200">
              <a:latin typeface="Poppins"/>
              <a:cs typeface="Poppins"/>
            </a:endParaRPr>
          </a:p>
          <a:p>
            <a:pPr marL="228600" indent="-228600">
              <a:buAutoNum type="arabicPeriod"/>
            </a:pPr>
            <a:r>
              <a:rPr lang="en-US" sz="1200">
                <a:latin typeface="Poppins"/>
                <a:cs typeface="Poppins"/>
              </a:rPr>
              <a:t>Urban Indian Health Institute, 2020. </a:t>
            </a:r>
            <a:r>
              <a:rPr lang="en-US" sz="1200" i="1">
                <a:latin typeface="Poppins"/>
                <a:cs typeface="Poppins"/>
              </a:rPr>
              <a:t>Best Practices for American Indian and Alaska Native Data Collection. </a:t>
            </a:r>
            <a:r>
              <a:rPr lang="en-US" sz="1200">
                <a:latin typeface="Poppins"/>
                <a:cs typeface="Poppins"/>
              </a:rPr>
              <a:t>Accessed July 2024: </a:t>
            </a:r>
            <a:r>
              <a:rPr lang="en-US" sz="1200">
                <a:latin typeface="Poppins"/>
                <a:ea typeface="+mn-lt"/>
                <a:cs typeface="+mn-lt"/>
                <a:hlinkClick r:id="rId6"/>
              </a:rPr>
              <a:t>https://www.uihi.org/resources/best-practices-for-american-indian-and-alaska-native-data-collection/</a:t>
            </a:r>
            <a:endParaRPr lang="en-US" sz="1200">
              <a:latin typeface="Poppins"/>
              <a:cs typeface="Poppins"/>
            </a:endParaRPr>
          </a:p>
          <a:p>
            <a:pPr marL="228600" indent="-228600">
              <a:buAutoNum type="arabicPeriod"/>
            </a:pPr>
            <a:endParaRPr lang="en-US" sz="1200">
              <a:latin typeface="Poppins"/>
              <a:ea typeface="+mn-lt"/>
              <a:cs typeface="Poppins"/>
            </a:endParaRPr>
          </a:p>
          <a:p>
            <a:pPr marL="228600" indent="-228600">
              <a:buAutoNum type="arabicPeriod"/>
            </a:pPr>
            <a:r>
              <a:rPr lang="en-US" sz="1200">
                <a:latin typeface="Poppins"/>
                <a:ea typeface="+mn-lt"/>
                <a:cs typeface="Poppins"/>
              </a:rPr>
              <a:t>Radley et al., 2024. </a:t>
            </a:r>
            <a:r>
              <a:rPr lang="en-US" sz="1200" i="1">
                <a:latin typeface="Poppins"/>
                <a:ea typeface="+mn-lt"/>
                <a:cs typeface="Poppins"/>
              </a:rPr>
              <a:t>Advancing Racial Equity in US Health Care: the Commonwealth Fund 2024 State Health Disparities Report.</a:t>
            </a:r>
            <a:r>
              <a:rPr lang="en-US" sz="1200">
                <a:latin typeface="Poppins"/>
                <a:ea typeface="+mn-lt"/>
                <a:cs typeface="Poppins"/>
              </a:rPr>
              <a:t> Accessed August 2024: </a:t>
            </a:r>
            <a:r>
              <a:rPr lang="en-US" sz="1200">
                <a:latin typeface="Poppins"/>
                <a:ea typeface="+mn-lt"/>
                <a:cs typeface="Poppins"/>
                <a:hlinkClick r:id="rId7"/>
              </a:rPr>
              <a:t>https://www.commonwealthfund.org/publications/fund-reports/2024/apr/advancing-racial-equity-us-health-care?utm_campaign=Advancing%20Health%20Equity&amp;utm_medium=email&amp;_hsenc=p2ANqtz-80eGQW7XkIy7tXt2F4fGLSE29A3sB0D9AeBmTey9XMcz-eWWkBvh2akbdAhlqF-aEttG1CgUSDPvRMleBJVF7S9ehlyVkgwPbBPKGqvxe2NiGExR4&amp;_hsmi=303268336&amp;utm_source=alert </a:t>
            </a:r>
            <a:endParaRPr lang="en-US" sz="1200">
              <a:latin typeface="Poppins"/>
              <a:ea typeface="+mn-lt"/>
              <a:cs typeface="Poppins"/>
            </a:endParaRPr>
          </a:p>
          <a:p>
            <a:pPr marL="228600" indent="-228600">
              <a:buAutoNum type="arabicPeriod"/>
            </a:pPr>
            <a:endParaRPr lang="en-US" sz="1200">
              <a:latin typeface="Poppins"/>
              <a:ea typeface="+mn-lt"/>
              <a:cs typeface="Poppins"/>
            </a:endParaRPr>
          </a:p>
          <a:p>
            <a:pPr marL="228600" indent="-228600">
              <a:buAutoNum type="arabicPeriod"/>
            </a:pPr>
            <a:r>
              <a:rPr lang="en-US" sz="1200">
                <a:latin typeface="Poppins"/>
                <a:ea typeface="+mn-lt"/>
                <a:cs typeface="Poppins"/>
              </a:rPr>
              <a:t>U.S. Department of Health and Human Services, Office of Minority Health, 2023. </a:t>
            </a:r>
            <a:r>
              <a:rPr lang="en-US" sz="1200" i="1">
                <a:latin typeface="Poppins"/>
                <a:ea typeface="+mn-lt"/>
                <a:cs typeface="Poppins"/>
              </a:rPr>
              <a:t>Advancing Equity for Asian American, Native Hawaiian, and Pacific Islander Communities in COVID-19 Response Efforts: Data Disaggregation Resource Guide</a:t>
            </a:r>
            <a:r>
              <a:rPr lang="en-US" sz="1200">
                <a:latin typeface="Poppins"/>
                <a:ea typeface="+mn-lt"/>
                <a:cs typeface="Poppins"/>
              </a:rPr>
              <a:t>. Rockville, MD: US Department of Health and Human Services, Office of Minority Health. Accessed June 2024: </a:t>
            </a:r>
            <a:r>
              <a:rPr lang="en-US" sz="1200">
                <a:latin typeface="Poppins"/>
                <a:ea typeface="+mn-lt"/>
                <a:cs typeface="Poppins"/>
                <a:hlinkClick r:id="rId8"/>
              </a:rPr>
              <a:t>https://s3.us-gov-west-1.amazonaws.com/cg-d102dd1b-a880-440b-9eae-e2445148aee9/s3fs-public/documents/AANHPI-Data-Disaggregation-Resource-Guide_Final_508c_6.14.23.pdf</a:t>
            </a:r>
            <a:r>
              <a:rPr lang="en-US" sz="1200">
                <a:latin typeface="Poppins"/>
                <a:ea typeface="+mn-lt"/>
                <a:cs typeface="Poppins"/>
              </a:rPr>
              <a:t> </a:t>
            </a:r>
          </a:p>
          <a:p>
            <a:pPr marL="228600" indent="-228600">
              <a:buAutoNum type="arabicPeriod"/>
            </a:pPr>
            <a:endParaRPr lang="en-US" sz="1200">
              <a:latin typeface="Poppins"/>
              <a:ea typeface="+mn-lt"/>
              <a:cs typeface="Poppins"/>
            </a:endParaRPr>
          </a:p>
          <a:p>
            <a:pPr marL="228600" indent="-228600">
              <a:buAutoNum type="arabicPeriod"/>
            </a:pPr>
            <a:r>
              <a:rPr lang="en-US" sz="1200">
                <a:latin typeface="Poppins"/>
                <a:ea typeface="+mn-lt"/>
                <a:cs typeface="Poppins"/>
              </a:rPr>
              <a:t>The Urban Institute, 2024. </a:t>
            </a:r>
            <a:r>
              <a:rPr lang="en-US" sz="1200" i="1">
                <a:latin typeface="Poppins"/>
                <a:ea typeface="+mn-lt"/>
                <a:cs typeface="Poppins"/>
              </a:rPr>
              <a:t>Do No Harm Guide: Crafting Equitable Data Narratives. </a:t>
            </a:r>
            <a:r>
              <a:rPr lang="en-US" sz="1200">
                <a:latin typeface="Poppins"/>
                <a:ea typeface="+mn-lt"/>
                <a:cs typeface="Poppins"/>
              </a:rPr>
              <a:t>Accessed July 2024: </a:t>
            </a:r>
            <a:r>
              <a:rPr lang="en-US" sz="1200">
                <a:latin typeface="Poppins"/>
                <a:ea typeface="+mn-lt"/>
                <a:cs typeface="Poppins"/>
                <a:hlinkClick r:id="rId9"/>
              </a:rPr>
              <a:t>https://www.urban.org/sites/default/files/2024-04/Do_No_Harm_Guide_Crafting_Equitable_Data_Narratives.pdf</a:t>
            </a:r>
            <a:r>
              <a:rPr lang="en-US" sz="1200">
                <a:latin typeface="Poppins"/>
                <a:ea typeface="+mn-lt"/>
                <a:cs typeface="Poppins"/>
              </a:rPr>
              <a:t> </a:t>
            </a:r>
          </a:p>
          <a:p>
            <a:pPr marL="228600" indent="-228600">
              <a:buAutoNum type="arabicPeriod"/>
            </a:pPr>
            <a:endParaRPr lang="en-US" sz="1200">
              <a:latin typeface="Poppins"/>
              <a:ea typeface="+mn-lt"/>
              <a:cs typeface="Poppins"/>
            </a:endParaRPr>
          </a:p>
          <a:p>
            <a:pPr marL="228600" indent="-228600">
              <a:buAutoNum type="arabicPeriod"/>
            </a:pPr>
            <a:r>
              <a:rPr lang="en-US" sz="1200">
                <a:latin typeface="Poppins"/>
                <a:ea typeface="+mn-lt"/>
                <a:cs typeface="Poppins"/>
              </a:rPr>
              <a:t>Breastfeeding Public Health Partners, 2024. </a:t>
            </a:r>
            <a:r>
              <a:rPr lang="en-US" sz="1200" i="1">
                <a:latin typeface="Poppins"/>
                <a:ea typeface="+mn-lt"/>
                <a:cs typeface="Poppins"/>
              </a:rPr>
              <a:t>Equity and Inclusive Language Toolkit. </a:t>
            </a:r>
            <a:r>
              <a:rPr lang="en-US" sz="1200">
                <a:latin typeface="Poppins"/>
                <a:ea typeface="+mn-lt"/>
                <a:cs typeface="Poppins"/>
              </a:rPr>
              <a:t>Accessed July 2024: </a:t>
            </a:r>
            <a:r>
              <a:rPr lang="en-US" sz="1200">
                <a:latin typeface="Poppins"/>
                <a:ea typeface="+mn-lt"/>
                <a:cs typeface="Poppins"/>
                <a:hlinkClick r:id="rId10"/>
              </a:rPr>
              <a:t>https://www.naccho.org/uploads/downloadable-resources/BPHP-Toolkit.pdf</a:t>
            </a:r>
            <a:r>
              <a:rPr lang="en-US" sz="1200">
                <a:latin typeface="Poppins"/>
                <a:ea typeface="+mn-lt"/>
                <a:cs typeface="Poppins"/>
              </a:rPr>
              <a:t> </a:t>
            </a:r>
            <a:r>
              <a:rPr lang="en-US" sz="1200" i="1">
                <a:latin typeface="Poppins"/>
                <a:ea typeface="+mn-lt"/>
                <a:cs typeface="Poppins"/>
              </a:rPr>
              <a:t> </a:t>
            </a:r>
          </a:p>
          <a:p>
            <a:pPr marL="228600" indent="-228600">
              <a:buAutoNum type="arabicPeriod"/>
            </a:pPr>
            <a:endParaRPr lang="en-US" sz="1200">
              <a:latin typeface="Poppins"/>
              <a:cs typeface="Poppins"/>
            </a:endParaRPr>
          </a:p>
        </p:txBody>
      </p:sp>
    </p:spTree>
    <p:extLst>
      <p:ext uri="{BB962C8B-B14F-4D97-AF65-F5344CB8AC3E}">
        <p14:creationId xmlns:p14="http://schemas.microsoft.com/office/powerpoint/2010/main" val="3271422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9008" b="3474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613226" y="4353640"/>
            <a:ext cx="7015739"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solidFill>
                  <a:srgbClr val="FBF0D7"/>
                </a:solidFill>
                <a:latin typeface="Poppins" panose="00000500000000000000" pitchFamily="2" charset="0"/>
                <a:cs typeface="Poppins" panose="00000500000000000000" pitchFamily="2" charset="0"/>
              </a:rPr>
              <a:t>Share out</a:t>
            </a:r>
          </a:p>
        </p:txBody>
      </p:sp>
      <p:sp>
        <p:nvSpPr>
          <p:cNvPr id="3" name="Title 1">
            <a:extLst>
              <a:ext uri="{FF2B5EF4-FFF2-40B4-BE49-F238E27FC236}">
                <a16:creationId xmlns:a16="http://schemas.microsoft.com/office/drawing/2014/main" id="{09BDE45E-2697-754D-876B-5DD5F7252B6B}"/>
              </a:ext>
            </a:extLst>
          </p:cNvPr>
          <p:cNvSpPr txBox="1">
            <a:spLocks/>
          </p:cNvSpPr>
          <p:nvPr/>
        </p:nvSpPr>
        <p:spPr>
          <a:xfrm>
            <a:off x="613225" y="4942691"/>
            <a:ext cx="7952805"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i="1" dirty="0">
                <a:solidFill>
                  <a:schemeClr val="bg1"/>
                </a:solidFill>
                <a:latin typeface="Poppins" panose="00000500000000000000" pitchFamily="2" charset="0"/>
                <a:cs typeface="Poppins" panose="00000500000000000000" pitchFamily="2" charset="0"/>
              </a:rPr>
              <a:t>Does anyone have updates for the group? </a:t>
            </a:r>
          </a:p>
        </p:txBody>
      </p:sp>
    </p:spTree>
    <p:extLst>
      <p:ext uri="{BB962C8B-B14F-4D97-AF65-F5344CB8AC3E}">
        <p14:creationId xmlns:p14="http://schemas.microsoft.com/office/powerpoint/2010/main" val="3022592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whale jumping out of the water&#10;&#10;Description automatically generated">
            <a:extLst>
              <a:ext uri="{FF2B5EF4-FFF2-40B4-BE49-F238E27FC236}">
                <a16:creationId xmlns:a16="http://schemas.microsoft.com/office/drawing/2014/main" id="{81811796-0133-3C3B-975F-58526C1CE109}"/>
              </a:ext>
            </a:extLst>
          </p:cNvPr>
          <p:cNvPicPr>
            <a:picLocks noChangeAspect="1"/>
          </p:cNvPicPr>
          <p:nvPr/>
        </p:nvPicPr>
        <p:blipFill rotWithShape="1">
          <a:blip r:embed="rId3">
            <a:extLst>
              <a:ext uri="{28A0092B-C50C-407E-A947-70E740481C1C}">
                <a14:useLocalDpi xmlns:a14="http://schemas.microsoft.com/office/drawing/2010/main" val="0"/>
              </a:ext>
            </a:extLst>
          </a:blip>
          <a:srcRect l="3529" t="2679" r="2244" b="36284"/>
          <a:stretch/>
        </p:blipFill>
        <p:spPr>
          <a:xfrm>
            <a:off x="1" y="0"/>
            <a:ext cx="12360588" cy="8006862"/>
          </a:xfrm>
          <a:prstGeom prst="rect">
            <a:avLst/>
          </a:prstGeom>
        </p:spPr>
      </p:pic>
      <p:sp>
        <p:nvSpPr>
          <p:cNvPr id="9" name="Rectangle 8">
            <a:extLst>
              <a:ext uri="{FF2B5EF4-FFF2-40B4-BE49-F238E27FC236}">
                <a16:creationId xmlns:a16="http://schemas.microsoft.com/office/drawing/2014/main" id="{72EEA067-29F4-E3B4-2F51-AA35FBE08C30}"/>
              </a:ext>
            </a:extLst>
          </p:cNvPr>
          <p:cNvSpPr>
            <a:spLocks/>
          </p:cNvSpPr>
          <p:nvPr/>
        </p:nvSpPr>
        <p:spPr>
          <a:xfrm>
            <a:off x="0" y="-1"/>
            <a:ext cx="12360588" cy="8006861"/>
          </a:xfrm>
          <a:prstGeom prst="rect">
            <a:avLst/>
          </a:prstGeom>
          <a:solidFill>
            <a:srgbClr val="004960">
              <a:alpha val="8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9D706F-FF57-0BDE-D74C-C93E80F5801A}"/>
              </a:ext>
            </a:extLst>
          </p:cNvPr>
          <p:cNvSpPr>
            <a:spLocks noGrp="1"/>
          </p:cNvSpPr>
          <p:nvPr>
            <p:ph type="ctrTitle"/>
          </p:nvPr>
        </p:nvSpPr>
        <p:spPr>
          <a:xfrm>
            <a:off x="3204149" y="2450343"/>
            <a:ext cx="5783703" cy="978657"/>
          </a:xfrm>
        </p:spPr>
        <p:txBody>
          <a:bodyPr>
            <a:noAutofit/>
          </a:bodyPr>
          <a:lstStyle/>
          <a:p>
            <a:pPr algn="l"/>
            <a:r>
              <a:rPr lang="en-US" sz="7200" dirty="0">
                <a:solidFill>
                  <a:srgbClr val="FBF0D7"/>
                </a:solidFill>
                <a:latin typeface="Poppins" panose="00000500000000000000" pitchFamily="2" charset="0"/>
                <a:cs typeface="Poppins" panose="00000500000000000000" pitchFamily="2" charset="0"/>
              </a:rPr>
              <a:t>THANK YOU!</a:t>
            </a:r>
          </a:p>
        </p:txBody>
      </p:sp>
      <p:cxnSp>
        <p:nvCxnSpPr>
          <p:cNvPr id="5" name="Straight Connector 4">
            <a:extLst>
              <a:ext uri="{FF2B5EF4-FFF2-40B4-BE49-F238E27FC236}">
                <a16:creationId xmlns:a16="http://schemas.microsoft.com/office/drawing/2014/main" id="{85C13D15-3B1E-716B-A6DD-EE264C100482}"/>
              </a:ext>
            </a:extLst>
          </p:cNvPr>
          <p:cNvCxnSpPr>
            <a:cxnSpLocks/>
          </p:cNvCxnSpPr>
          <p:nvPr/>
        </p:nvCxnSpPr>
        <p:spPr>
          <a:xfrm>
            <a:off x="4003964" y="3429423"/>
            <a:ext cx="4184073" cy="0"/>
          </a:xfrm>
          <a:prstGeom prst="line">
            <a:avLst/>
          </a:prstGeom>
          <a:ln w="508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8CD769E-955A-F968-CF87-1CA3CBC6F7DD}"/>
              </a:ext>
            </a:extLst>
          </p:cNvPr>
          <p:cNvSpPr txBox="1"/>
          <p:nvPr/>
        </p:nvSpPr>
        <p:spPr>
          <a:xfrm>
            <a:off x="3022886" y="3733669"/>
            <a:ext cx="6555454" cy="584775"/>
          </a:xfrm>
          <a:prstGeom prst="rect">
            <a:avLst/>
          </a:prstGeom>
          <a:noFill/>
        </p:spPr>
        <p:txBody>
          <a:bodyPr wrap="square" rtlCol="0">
            <a:spAutoFit/>
          </a:bodyPr>
          <a:lstStyle/>
          <a:p>
            <a:pPr algn="ctr"/>
            <a:r>
              <a:rPr lang="en-US" sz="3200" dirty="0">
                <a:solidFill>
                  <a:schemeClr val="bg1"/>
                </a:solidFill>
                <a:latin typeface="Poppins" panose="00000500000000000000" pitchFamily="2" charset="0"/>
                <a:cs typeface="Poppins" panose="00000500000000000000" pitchFamily="2" charset="0"/>
              </a:rPr>
              <a:t>equity@kitsappublichealth.org</a:t>
            </a:r>
          </a:p>
        </p:txBody>
      </p:sp>
      <p:pic>
        <p:nvPicPr>
          <p:cNvPr id="8" name="Picture 7" descr="A black background with white text&#10;&#10;Description automatically generated">
            <a:extLst>
              <a:ext uri="{FF2B5EF4-FFF2-40B4-BE49-F238E27FC236}">
                <a16:creationId xmlns:a16="http://schemas.microsoft.com/office/drawing/2014/main" id="{F7E060A7-5163-2808-0EB1-2170690B0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49" y="297496"/>
            <a:ext cx="2809470" cy="978657"/>
          </a:xfrm>
          <a:prstGeom prst="rect">
            <a:avLst/>
          </a:prstGeom>
        </p:spPr>
      </p:pic>
      <p:pic>
        <p:nvPicPr>
          <p:cNvPr id="10" name="Picture 9" descr="A white circle with blue text and blue letters&#10;&#10;Description automatically generated">
            <a:extLst>
              <a:ext uri="{FF2B5EF4-FFF2-40B4-BE49-F238E27FC236}">
                <a16:creationId xmlns:a16="http://schemas.microsoft.com/office/drawing/2014/main" id="{EF3A28B9-46FA-973E-8D1B-773C848B9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16" y="5138838"/>
            <a:ext cx="1442743" cy="1415859"/>
          </a:xfrm>
          <a:prstGeom prst="rect">
            <a:avLst/>
          </a:prstGeom>
        </p:spPr>
      </p:pic>
      <p:sp>
        <p:nvSpPr>
          <p:cNvPr id="12" name="TextBox 11">
            <a:extLst>
              <a:ext uri="{FF2B5EF4-FFF2-40B4-BE49-F238E27FC236}">
                <a16:creationId xmlns:a16="http://schemas.microsoft.com/office/drawing/2014/main" id="{6B474DCE-2BA4-491D-7E7A-DD42EED6DB41}"/>
              </a:ext>
            </a:extLst>
          </p:cNvPr>
          <p:cNvSpPr txBox="1"/>
          <p:nvPr/>
        </p:nvSpPr>
        <p:spPr>
          <a:xfrm>
            <a:off x="6519122" y="5718910"/>
            <a:ext cx="6146229" cy="523220"/>
          </a:xfrm>
          <a:prstGeom prst="rect">
            <a:avLst/>
          </a:prstGeom>
          <a:noFill/>
        </p:spPr>
        <p:txBody>
          <a:bodyPr wrap="square" rtlCol="0">
            <a:spAutoFit/>
          </a:bodyPr>
          <a:lstStyle/>
          <a:p>
            <a:pPr algn="ctr"/>
            <a:r>
              <a:rPr lang="en-US" sz="2800" dirty="0">
                <a:solidFill>
                  <a:schemeClr val="bg1"/>
                </a:solidFill>
                <a:latin typeface="Poppins" panose="00000500000000000000" pitchFamily="2" charset="0"/>
                <a:cs typeface="Poppins" panose="00000500000000000000" pitchFamily="2" charset="0"/>
              </a:rPr>
              <a:t>kitsappublichealth.org</a:t>
            </a:r>
          </a:p>
        </p:txBody>
      </p:sp>
    </p:spTree>
    <p:extLst>
      <p:ext uri="{BB962C8B-B14F-4D97-AF65-F5344CB8AC3E}">
        <p14:creationId xmlns:p14="http://schemas.microsoft.com/office/powerpoint/2010/main" val="330413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D95F9-3367-5746-3FD4-73298C6F80B6}"/>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C03E586-8E74-EFC2-D2D5-4DEAB2180CC4}"/>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75BD511B-6FC5-2291-9387-348F18E7CF02}"/>
              </a:ext>
            </a:extLst>
          </p:cNvPr>
          <p:cNvSpPr txBox="1">
            <a:spLocks/>
          </p:cNvSpPr>
          <p:nvPr/>
        </p:nvSpPr>
        <p:spPr>
          <a:xfrm>
            <a:off x="448621" y="540042"/>
            <a:ext cx="9245883"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solidFill>
                  <a:srgbClr val="FBF0D7"/>
                </a:solidFill>
                <a:latin typeface="Poppins" panose="00000500000000000000" pitchFamily="2" charset="0"/>
                <a:cs typeface="Poppins" panose="00000500000000000000" pitchFamily="2" charset="0"/>
              </a:rPr>
              <a:t>Collaborative Agreements</a:t>
            </a:r>
          </a:p>
        </p:txBody>
      </p:sp>
      <p:sp>
        <p:nvSpPr>
          <p:cNvPr id="6" name="Rectangle 5">
            <a:extLst>
              <a:ext uri="{FF2B5EF4-FFF2-40B4-BE49-F238E27FC236}">
                <a16:creationId xmlns:a16="http://schemas.microsoft.com/office/drawing/2014/main" id="{E29852F7-6C7A-0162-2D51-557E75D766EB}"/>
              </a:ext>
            </a:extLst>
          </p:cNvPr>
          <p:cNvSpPr/>
          <p:nvPr/>
        </p:nvSpPr>
        <p:spPr>
          <a:xfrm>
            <a:off x="422031" y="1674059"/>
            <a:ext cx="3432518" cy="3643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Respect:</a:t>
            </a:r>
          </a:p>
          <a:p>
            <a:pPr algn="ctr"/>
            <a:r>
              <a:rPr lang="en-US" dirty="0">
                <a:solidFill>
                  <a:schemeClr val="tx1"/>
                </a:solidFill>
              </a:rPr>
              <a:t> We will use respectful and inclusive language to honor different lived experiences and perspectives, recognize individual biases and systems/ structures of oppression, assume good intent, and distinguish that intent doesn’t negate impact, and keep sensitive information shared at meetings confidential. </a:t>
            </a:r>
          </a:p>
        </p:txBody>
      </p:sp>
      <p:sp>
        <p:nvSpPr>
          <p:cNvPr id="9" name="Rectangle 8">
            <a:extLst>
              <a:ext uri="{FF2B5EF4-FFF2-40B4-BE49-F238E27FC236}">
                <a16:creationId xmlns:a16="http://schemas.microsoft.com/office/drawing/2014/main" id="{348EC604-8078-0E64-FE48-F88589E0E02B}"/>
              </a:ext>
            </a:extLst>
          </p:cNvPr>
          <p:cNvSpPr/>
          <p:nvPr/>
        </p:nvSpPr>
        <p:spPr>
          <a:xfrm>
            <a:off x="4276580" y="2096089"/>
            <a:ext cx="3432518" cy="27994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Inclusion and</a:t>
            </a:r>
          </a:p>
          <a:p>
            <a:pPr algn="ctr"/>
            <a:r>
              <a:rPr lang="en-US" sz="2400" b="1" dirty="0">
                <a:solidFill>
                  <a:schemeClr val="tx1"/>
                </a:solidFill>
              </a:rPr>
              <a:t> Open-mindedness: </a:t>
            </a:r>
          </a:p>
          <a:p>
            <a:pPr algn="ctr"/>
            <a:r>
              <a:rPr lang="en-US" dirty="0">
                <a:solidFill>
                  <a:schemeClr val="tx1"/>
                </a:solidFill>
              </a:rPr>
              <a:t>We will honor the contributions of all members and seek and value every person’s input by ensuring everyone has a chance to comment and by being open to different and opposing perspectives and opinions.</a:t>
            </a:r>
          </a:p>
        </p:txBody>
      </p:sp>
      <p:sp>
        <p:nvSpPr>
          <p:cNvPr id="11" name="Rectangle 10">
            <a:extLst>
              <a:ext uri="{FF2B5EF4-FFF2-40B4-BE49-F238E27FC236}">
                <a16:creationId xmlns:a16="http://schemas.microsoft.com/office/drawing/2014/main" id="{763FD0B2-6147-D823-0F2C-4FE98FD07DCE}"/>
              </a:ext>
            </a:extLst>
          </p:cNvPr>
          <p:cNvSpPr/>
          <p:nvPr/>
        </p:nvSpPr>
        <p:spPr>
          <a:xfrm>
            <a:off x="8131129" y="1674059"/>
            <a:ext cx="3432518" cy="3643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Consensus: </a:t>
            </a:r>
          </a:p>
          <a:p>
            <a:pPr algn="ctr"/>
            <a:r>
              <a:rPr lang="en-US" dirty="0">
                <a:solidFill>
                  <a:schemeClr val="tx1"/>
                </a:solidFill>
              </a:rPr>
              <a:t>We understand consensus is desired as the decision-making process and that differing opinions are part of the process, and while majority vote will determine next steps, the opinions of those in the minority will be honored by members with respect, inclusion, and open-mindedness.</a:t>
            </a:r>
          </a:p>
        </p:txBody>
      </p:sp>
    </p:spTree>
    <p:extLst>
      <p:ext uri="{BB962C8B-B14F-4D97-AF65-F5344CB8AC3E}">
        <p14:creationId xmlns:p14="http://schemas.microsoft.com/office/powerpoint/2010/main" val="3805240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42C0-C378-8FFF-2A24-0A376B7674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A472A4-6AED-2A0F-AF4D-50C83F556B92}"/>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B681667-7CBB-1C8D-3999-370E42EB6EF5}"/>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68F71A5A-A531-1880-5086-C5445DC7248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C47F1866-DF04-1D9A-D463-678D2529CEAB}"/>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A106333E-9751-30FC-FD0E-395AEB87F92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BF0D7"/>
                </a:solidFill>
                <a:latin typeface="Poppins" panose="00000500000000000000" pitchFamily="2" charset="0"/>
                <a:cs typeface="Poppins" panose="00000500000000000000" pitchFamily="2" charset="0"/>
              </a:rPr>
              <a:t>Quick update</a:t>
            </a:r>
          </a:p>
        </p:txBody>
      </p:sp>
      <p:cxnSp>
        <p:nvCxnSpPr>
          <p:cNvPr id="4" name="Straight Connector 3">
            <a:extLst>
              <a:ext uri="{FF2B5EF4-FFF2-40B4-BE49-F238E27FC236}">
                <a16:creationId xmlns:a16="http://schemas.microsoft.com/office/drawing/2014/main" id="{5200EC44-BE90-CED0-A669-54E50D4B87F5}"/>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Content Placeholder 5">
            <a:extLst>
              <a:ext uri="{FF2B5EF4-FFF2-40B4-BE49-F238E27FC236}">
                <a16:creationId xmlns:a16="http://schemas.microsoft.com/office/drawing/2014/main" id="{28083E91-113F-B429-38EF-32D5877D51B3}"/>
              </a:ext>
            </a:extLst>
          </p:cNvPr>
          <p:cNvSpPr>
            <a:spLocks noGrp="1"/>
          </p:cNvSpPr>
          <p:nvPr>
            <p:ph idx="1"/>
          </p:nvPr>
        </p:nvSpPr>
        <p:spPr>
          <a:xfrm>
            <a:off x="752475" y="1447358"/>
            <a:ext cx="10515600" cy="4351338"/>
          </a:xfrm>
        </p:spPr>
        <p:txBody>
          <a:bodyPr/>
          <a:lstStyle/>
          <a:p>
            <a:r>
              <a:rPr lang="en-US" dirty="0"/>
              <a:t>Erica will be going on parental leave this summer and early fall</a:t>
            </a:r>
          </a:p>
          <a:p>
            <a:pPr lvl="1"/>
            <a:r>
              <a:rPr lang="en-US" dirty="0"/>
              <a:t>Workgroups and facilitation for HEC will continue with help from others at KPHD</a:t>
            </a:r>
          </a:p>
          <a:p>
            <a:pPr lvl="1"/>
            <a:r>
              <a:rPr lang="en-US" dirty="0"/>
              <a:t>Helpful to email </a:t>
            </a:r>
            <a:r>
              <a:rPr lang="en-US" dirty="0">
                <a:hlinkClick r:id="rId4"/>
              </a:rPr>
              <a:t>equity@kitsappublichealth.org</a:t>
            </a:r>
            <a:r>
              <a:rPr lang="en-US" dirty="0"/>
              <a:t> instead of my individual email (it gets sent to the whole KPHD equity team) </a:t>
            </a:r>
          </a:p>
        </p:txBody>
      </p:sp>
    </p:spTree>
    <p:extLst>
      <p:ext uri="{BB962C8B-B14F-4D97-AF65-F5344CB8AC3E}">
        <p14:creationId xmlns:p14="http://schemas.microsoft.com/office/powerpoint/2010/main" val="2541698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50277-00CE-6E33-41CF-BCB35CA864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B97BCF5-526F-68CD-048D-D2107187D86B}"/>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91140A1-5834-E4A8-F95B-4F2CA4159ECE}"/>
              </a:ext>
            </a:extLst>
          </p:cNvPr>
          <p:cNvSpPr>
            <a:spLocks noGrp="1" noRot="1" noMove="1" noResize="1" noEditPoints="1" noAdjustHandles="1" noChangeArrowheads="1" noChangeShapeType="1"/>
          </p:cNvSpPr>
          <p:nvPr/>
        </p:nvSpPr>
        <p:spPr>
          <a:xfrm>
            <a:off x="0" y="0"/>
            <a:ext cx="12192000" cy="6857999"/>
          </a:xfrm>
          <a:prstGeom prst="rect">
            <a:avLst/>
          </a:prstGeom>
          <a:solidFill>
            <a:srgbClr val="00496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D11B2E6D-32B5-EE70-11B4-E7EAB182E6A3}"/>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F5C09912-443E-F97B-B7AC-D549684E800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3226" y="6043484"/>
            <a:ext cx="1740555" cy="606309"/>
          </a:xfrm>
          <a:prstGeom prst="rect">
            <a:avLst/>
          </a:prstGeom>
        </p:spPr>
      </p:pic>
      <p:sp>
        <p:nvSpPr>
          <p:cNvPr id="8" name="TextBox 7">
            <a:extLst>
              <a:ext uri="{FF2B5EF4-FFF2-40B4-BE49-F238E27FC236}">
                <a16:creationId xmlns:a16="http://schemas.microsoft.com/office/drawing/2014/main" id="{CEE3DD4E-49D3-E324-338D-AA063554E42E}"/>
              </a:ext>
            </a:extLst>
          </p:cNvPr>
          <p:cNvSpPr txBox="1">
            <a:spLocks/>
          </p:cNvSpPr>
          <p:nvPr/>
        </p:nvSpPr>
        <p:spPr>
          <a:xfrm>
            <a:off x="7709648" y="6209889"/>
            <a:ext cx="3969712" cy="400110"/>
          </a:xfrm>
          <a:prstGeom prst="rect">
            <a:avLst/>
          </a:prstGeom>
          <a:noFill/>
        </p:spPr>
        <p:txBody>
          <a:bodyPr wrap="square" rtlCol="0">
            <a:spAutoFit/>
          </a:bodyPr>
          <a:lstStyle/>
          <a:p>
            <a:pPr algn="r"/>
            <a:r>
              <a:rPr lang="en-US" sz="2000" dirty="0">
                <a:solidFill>
                  <a:schemeClr val="bg1"/>
                </a:solidFill>
                <a:latin typeface="Poppins" panose="00000500000000000000" pitchFamily="2" charset="0"/>
                <a:cs typeface="Poppins" panose="00000500000000000000" pitchFamily="2" charset="0"/>
              </a:rPr>
              <a:t>kitsappublichealth.org</a:t>
            </a:r>
          </a:p>
        </p:txBody>
      </p:sp>
      <p:sp>
        <p:nvSpPr>
          <p:cNvPr id="10" name="Title 1">
            <a:extLst>
              <a:ext uri="{FF2B5EF4-FFF2-40B4-BE49-F238E27FC236}">
                <a16:creationId xmlns:a16="http://schemas.microsoft.com/office/drawing/2014/main" id="{22B31F72-04CC-FA47-A7B8-2C9CA85D7AEB}"/>
              </a:ext>
            </a:extLst>
          </p:cNvPr>
          <p:cNvSpPr txBox="1">
            <a:spLocks/>
          </p:cNvSpPr>
          <p:nvPr/>
        </p:nvSpPr>
        <p:spPr>
          <a:xfrm>
            <a:off x="460825" y="1026425"/>
            <a:ext cx="5635175" cy="712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dirty="0">
                <a:solidFill>
                  <a:srgbClr val="FBF0D7"/>
                </a:solidFill>
                <a:latin typeface="Poppins" panose="00000500000000000000" pitchFamily="2" charset="0"/>
                <a:cs typeface="Poppins" panose="00000500000000000000" pitchFamily="2" charset="0"/>
              </a:rPr>
              <a:t>HEC Membership Guide Update  </a:t>
            </a:r>
          </a:p>
        </p:txBody>
      </p:sp>
      <p:pic>
        <p:nvPicPr>
          <p:cNvPr id="6" name="Picture 5">
            <a:extLst>
              <a:ext uri="{FF2B5EF4-FFF2-40B4-BE49-F238E27FC236}">
                <a16:creationId xmlns:a16="http://schemas.microsoft.com/office/drawing/2014/main" id="{3ADD7E72-8911-8B4E-408D-99779823CEE3}"/>
              </a:ext>
            </a:extLst>
          </p:cNvPr>
          <p:cNvPicPr>
            <a:picLocks noChangeAspect="1"/>
          </p:cNvPicPr>
          <p:nvPr/>
        </p:nvPicPr>
        <p:blipFill>
          <a:blip r:embed="rId5"/>
          <a:stretch>
            <a:fillRect/>
          </a:stretch>
        </p:blipFill>
        <p:spPr>
          <a:xfrm>
            <a:off x="7242049" y="76159"/>
            <a:ext cx="4007542" cy="5637729"/>
          </a:xfrm>
          <a:prstGeom prst="rect">
            <a:avLst/>
          </a:prstGeom>
        </p:spPr>
      </p:pic>
    </p:spTree>
    <p:extLst>
      <p:ext uri="{BB962C8B-B14F-4D97-AF65-F5344CB8AC3E}">
        <p14:creationId xmlns:p14="http://schemas.microsoft.com/office/powerpoint/2010/main" val="715094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86872-81B3-E948-0F81-68333CA8EA23}"/>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A49CA3C-E45A-EC17-F5B1-F15B077176B6}"/>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2D8DF86-205A-E627-F1AE-DA6FE2DF60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B88B3A9B-A875-C173-5AF4-DEDCDB6D7A4E}"/>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D9703F9E-AFAE-1080-5A11-76B5CCFC4E5B}"/>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BF0D7"/>
                </a:solidFill>
                <a:latin typeface="Poppins" panose="00000500000000000000" pitchFamily="2" charset="0"/>
                <a:cs typeface="Poppins" panose="00000500000000000000" pitchFamily="2" charset="0"/>
              </a:rPr>
              <a:t>Why a membership guide?</a:t>
            </a:r>
          </a:p>
        </p:txBody>
      </p:sp>
      <p:cxnSp>
        <p:nvCxnSpPr>
          <p:cNvPr id="4" name="Straight Connector 3">
            <a:extLst>
              <a:ext uri="{FF2B5EF4-FFF2-40B4-BE49-F238E27FC236}">
                <a16:creationId xmlns:a16="http://schemas.microsoft.com/office/drawing/2014/main" id="{0E479BDF-EC50-7FD7-13AA-D775C95F972A}"/>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518C3D44-4FBB-14CA-BD31-A80C8D51383F}"/>
              </a:ext>
            </a:extLst>
          </p:cNvPr>
          <p:cNvSpPr>
            <a:spLocks noGrp="1"/>
          </p:cNvSpPr>
          <p:nvPr>
            <p:ph idx="1"/>
          </p:nvPr>
        </p:nvSpPr>
        <p:spPr>
          <a:xfrm>
            <a:off x="838200" y="1426463"/>
            <a:ext cx="10515600" cy="3437541"/>
          </a:xfrm>
        </p:spPr>
        <p:txBody>
          <a:bodyPr>
            <a:normAutofit fontScale="92500" lnSpcReduction="10000"/>
          </a:bodyPr>
          <a:lstStyle/>
          <a:p>
            <a:pPr>
              <a:spcAft>
                <a:spcPts val="600"/>
              </a:spcAft>
            </a:pPr>
            <a:r>
              <a:rPr lang="en-US" dirty="0">
                <a:latin typeface="Poppins" panose="00000500000000000000" pitchFamily="2" charset="0"/>
                <a:cs typeface="Poppins" panose="00000500000000000000" pitchFamily="2" charset="0"/>
              </a:rPr>
              <a:t>Provides clearly outlined procedures and expectations for the HEC</a:t>
            </a:r>
          </a:p>
          <a:p>
            <a:pPr>
              <a:spcAft>
                <a:spcPts val="600"/>
              </a:spcAft>
            </a:pPr>
            <a:r>
              <a:rPr lang="en-US" dirty="0">
                <a:latin typeface="Poppins" panose="00000500000000000000" pitchFamily="2" charset="0"/>
                <a:cs typeface="Poppins" panose="00000500000000000000" pitchFamily="2" charset="0"/>
              </a:rPr>
              <a:t>Facilitates onboarding for new members</a:t>
            </a:r>
          </a:p>
          <a:p>
            <a:pPr>
              <a:spcAft>
                <a:spcPts val="600"/>
              </a:spcAft>
            </a:pPr>
            <a:r>
              <a:rPr lang="en-US" dirty="0">
                <a:latin typeface="Poppins" panose="00000500000000000000" pitchFamily="2" charset="0"/>
                <a:cs typeface="Poppins" panose="00000500000000000000" pitchFamily="2" charset="0"/>
              </a:rPr>
              <a:t>Helps us solve problems and build community together </a:t>
            </a:r>
          </a:p>
          <a:p>
            <a:pPr>
              <a:spcAft>
                <a:spcPts val="600"/>
              </a:spcAft>
            </a:pPr>
            <a:r>
              <a:rPr lang="en-US" dirty="0">
                <a:latin typeface="Poppins" panose="00000500000000000000" pitchFamily="2" charset="0"/>
                <a:cs typeface="Poppins" panose="00000500000000000000" pitchFamily="2" charset="0"/>
              </a:rPr>
              <a:t>Important note: this is a living document and can be updated as needed</a:t>
            </a:r>
          </a:p>
          <a:p>
            <a:pPr lvl="1">
              <a:spcAft>
                <a:spcPts val="600"/>
              </a:spcAft>
            </a:pPr>
            <a:r>
              <a:rPr lang="en-US" dirty="0">
                <a:latin typeface="Poppins" panose="00000500000000000000" pitchFamily="2" charset="0"/>
                <a:cs typeface="Poppins" panose="00000500000000000000" pitchFamily="2" charset="0"/>
              </a:rPr>
              <a:t>The KPHD Equity team will plan to review the HEC Handbook annually and share any changes</a:t>
            </a:r>
          </a:p>
          <a:p>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79214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D3E0D-4669-7A03-A335-3F304FAB58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FAF0FB-51B2-96C3-4700-A9F348BED02C}"/>
              </a:ext>
            </a:extLst>
          </p:cNvPr>
          <p:cNvSpPr>
            <a:spLocks noGrp="1" noRot="1" noMove="1" noResize="1" noEditPoints="1" noAdjustHandles="1" noChangeArrowheads="1" noChangeShapeType="1"/>
          </p:cNvSpPr>
          <p:nvPr/>
        </p:nvSpPr>
        <p:spPr>
          <a:xfrm>
            <a:off x="0" y="-1"/>
            <a:ext cx="12192000" cy="868673"/>
          </a:xfrm>
          <a:prstGeom prst="rect">
            <a:avLst/>
          </a:prstGeom>
          <a:solidFill>
            <a:srgbClr val="004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66A5688-44C9-4CCE-5D78-0851F6CBE7A3}"/>
              </a:ext>
            </a:extLst>
          </p:cNvPr>
          <p:cNvCxnSpPr>
            <a:cxnSpLocks noGrp="1" noRot="1" noMove="1" noResize="1" noEditPoints="1" noAdjustHandles="1" noChangeArrowheads="1" noChangeShapeType="1"/>
          </p:cNvCxnSpPr>
          <p:nvPr/>
        </p:nvCxnSpPr>
        <p:spPr>
          <a:xfrm>
            <a:off x="0" y="5961888"/>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1647CE4E-BF4E-0681-AF80-47CA3681B3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784657" y="99178"/>
            <a:ext cx="1740557" cy="606309"/>
          </a:xfrm>
          <a:prstGeom prst="rect">
            <a:avLst/>
          </a:prstGeom>
        </p:spPr>
      </p:pic>
      <p:sp>
        <p:nvSpPr>
          <p:cNvPr id="8" name="TextBox 7">
            <a:extLst>
              <a:ext uri="{FF2B5EF4-FFF2-40B4-BE49-F238E27FC236}">
                <a16:creationId xmlns:a16="http://schemas.microsoft.com/office/drawing/2014/main" id="{F3AED23A-2042-3817-A2E3-F4F3225CBB01}"/>
              </a:ext>
            </a:extLst>
          </p:cNvPr>
          <p:cNvSpPr txBox="1">
            <a:spLocks/>
          </p:cNvSpPr>
          <p:nvPr/>
        </p:nvSpPr>
        <p:spPr>
          <a:xfrm>
            <a:off x="7799294" y="6119871"/>
            <a:ext cx="3880065" cy="400110"/>
          </a:xfrm>
          <a:prstGeom prst="rect">
            <a:avLst/>
          </a:prstGeom>
          <a:noFill/>
        </p:spPr>
        <p:txBody>
          <a:bodyPr wrap="square" rtlCol="0">
            <a:spAutoFit/>
          </a:bodyPr>
          <a:lstStyle/>
          <a:p>
            <a:pPr algn="r"/>
            <a:r>
              <a:rPr lang="en-US" sz="2000" dirty="0">
                <a:solidFill>
                  <a:srgbClr val="004960"/>
                </a:solidFill>
                <a:latin typeface="Poppins" panose="00000500000000000000" pitchFamily="2" charset="0"/>
                <a:cs typeface="Poppins" panose="00000500000000000000" pitchFamily="2" charset="0"/>
              </a:rPr>
              <a:t>kitsappublichealth.org</a:t>
            </a:r>
          </a:p>
        </p:txBody>
      </p:sp>
      <p:sp>
        <p:nvSpPr>
          <p:cNvPr id="9" name="Title 1">
            <a:extLst>
              <a:ext uri="{FF2B5EF4-FFF2-40B4-BE49-F238E27FC236}">
                <a16:creationId xmlns:a16="http://schemas.microsoft.com/office/drawing/2014/main" id="{E96AA034-2324-ACC5-681F-D839DBCBD9E4}"/>
              </a:ext>
            </a:extLst>
          </p:cNvPr>
          <p:cNvSpPr txBox="1">
            <a:spLocks/>
          </p:cNvSpPr>
          <p:nvPr/>
        </p:nvSpPr>
        <p:spPr>
          <a:xfrm>
            <a:off x="311767" y="64011"/>
            <a:ext cx="8431017" cy="80466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BF0D7"/>
                </a:solidFill>
                <a:latin typeface="Poppins" panose="00000500000000000000" pitchFamily="2" charset="0"/>
                <a:cs typeface="Poppins" panose="00000500000000000000" pitchFamily="2" charset="0"/>
              </a:rPr>
              <a:t>Updates </a:t>
            </a:r>
          </a:p>
        </p:txBody>
      </p:sp>
      <p:cxnSp>
        <p:nvCxnSpPr>
          <p:cNvPr id="4" name="Straight Connector 3">
            <a:extLst>
              <a:ext uri="{FF2B5EF4-FFF2-40B4-BE49-F238E27FC236}">
                <a16:creationId xmlns:a16="http://schemas.microsoft.com/office/drawing/2014/main" id="{79EF7DAB-0F27-E2FE-CD5E-A5BF5E2B2D63}"/>
              </a:ext>
            </a:extLst>
          </p:cNvPr>
          <p:cNvCxnSpPr>
            <a:cxnSpLocks noGrp="1" noRot="1" noMove="1" noResize="1" noEditPoints="1" noAdjustHandles="1" noChangeArrowheads="1" noChangeShapeType="1"/>
          </p:cNvCxnSpPr>
          <p:nvPr/>
        </p:nvCxnSpPr>
        <p:spPr>
          <a:xfrm>
            <a:off x="0" y="868676"/>
            <a:ext cx="12192000" cy="0"/>
          </a:xfrm>
          <a:prstGeom prst="line">
            <a:avLst/>
          </a:prstGeom>
          <a:ln w="38100">
            <a:solidFill>
              <a:srgbClr val="54B4B7"/>
            </a:solidFill>
          </a:ln>
        </p:spPr>
        <p:style>
          <a:lnRef idx="2">
            <a:schemeClr val="accent1"/>
          </a:lnRef>
          <a:fillRef idx="0">
            <a:schemeClr val="accent1"/>
          </a:fillRef>
          <a:effectRef idx="1">
            <a:schemeClr val="accent1"/>
          </a:effectRef>
          <a:fontRef idx="minor">
            <a:schemeClr val="tx1"/>
          </a:fontRef>
        </p:style>
      </p:cxnSp>
      <p:sp>
        <p:nvSpPr>
          <p:cNvPr id="6" name="Content Placeholder 5">
            <a:extLst>
              <a:ext uri="{FF2B5EF4-FFF2-40B4-BE49-F238E27FC236}">
                <a16:creationId xmlns:a16="http://schemas.microsoft.com/office/drawing/2014/main" id="{E05B3F25-10CF-6930-707D-1E9FA193A78F}"/>
              </a:ext>
            </a:extLst>
          </p:cNvPr>
          <p:cNvSpPr>
            <a:spLocks noGrp="1"/>
          </p:cNvSpPr>
          <p:nvPr>
            <p:ph idx="1"/>
          </p:nvPr>
        </p:nvSpPr>
        <p:spPr>
          <a:xfrm>
            <a:off x="838200" y="1253331"/>
            <a:ext cx="10515600" cy="4351338"/>
          </a:xfrm>
        </p:spPr>
        <p:txBody>
          <a:bodyPr>
            <a:normAutofit lnSpcReduction="10000"/>
          </a:bodyPr>
          <a:lstStyle/>
          <a:p>
            <a:r>
              <a:rPr lang="en-US" dirty="0"/>
              <a:t>Edited language:</a:t>
            </a:r>
          </a:p>
          <a:p>
            <a:pPr lvl="1"/>
            <a:r>
              <a:rPr lang="en-US" dirty="0"/>
              <a:t>‘May’ or ‘should’ instead of ‘must’</a:t>
            </a:r>
          </a:p>
          <a:p>
            <a:pPr lvl="1"/>
            <a:r>
              <a:rPr lang="en-US" dirty="0"/>
              <a:t>Updated wording throughout to use more plain language</a:t>
            </a:r>
          </a:p>
          <a:p>
            <a:pPr lvl="1"/>
            <a:r>
              <a:rPr lang="en-US" dirty="0"/>
              <a:t>Updated wording on how to let our team know about attendance/alternates</a:t>
            </a:r>
          </a:p>
          <a:p>
            <a:r>
              <a:rPr lang="en-US" dirty="0"/>
              <a:t>New titles for several sections:</a:t>
            </a:r>
          </a:p>
          <a:p>
            <a:pPr lvl="1"/>
            <a:r>
              <a:rPr lang="en-US" dirty="0"/>
              <a:t>‘Membership Guide’ instead of</a:t>
            </a:r>
            <a:r>
              <a:rPr lang="en-US" dirty="0">
                <a:solidFill>
                  <a:srgbClr val="FF0000"/>
                </a:solidFill>
              </a:rPr>
              <a:t> </a:t>
            </a:r>
            <a:r>
              <a:rPr lang="en-US" dirty="0"/>
              <a:t>Handbook</a:t>
            </a:r>
            <a:endParaRPr lang="en-US" dirty="0">
              <a:solidFill>
                <a:srgbClr val="FF0000"/>
              </a:solidFill>
            </a:endParaRPr>
          </a:p>
          <a:p>
            <a:pPr lvl="1"/>
            <a:r>
              <a:rPr lang="en-US" dirty="0"/>
              <a:t>‘Who We Are’ instead of Membership Guidelines</a:t>
            </a:r>
            <a:endParaRPr lang="en-US" dirty="0">
              <a:solidFill>
                <a:srgbClr val="FF0000"/>
              </a:solidFill>
            </a:endParaRPr>
          </a:p>
          <a:p>
            <a:pPr lvl="1"/>
            <a:r>
              <a:rPr lang="en-US" dirty="0"/>
              <a:t>‘How to Get Involved’ instead of Recruitment and Selection Process</a:t>
            </a:r>
            <a:r>
              <a:rPr lang="en-US" dirty="0">
                <a:solidFill>
                  <a:srgbClr val="FF0000"/>
                </a:solidFill>
              </a:rPr>
              <a:t> </a:t>
            </a:r>
            <a:endParaRPr lang="en-US" dirty="0"/>
          </a:p>
          <a:p>
            <a:pPr lvl="1">
              <a:spcBef>
                <a:spcPts val="1200"/>
              </a:spcBef>
            </a:pPr>
            <a:r>
              <a:rPr lang="en-US" dirty="0"/>
              <a:t>‘Ways to Participate’ instead of Roles and Responsibilities</a:t>
            </a:r>
            <a:r>
              <a:rPr lang="en-US" dirty="0">
                <a:solidFill>
                  <a:srgbClr val="FF0000"/>
                </a:solidFill>
              </a:rPr>
              <a:t> </a:t>
            </a:r>
            <a:r>
              <a:rPr lang="en-US" dirty="0"/>
              <a:t>(including a note to share back with the community what is learned in this space)</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538158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C9B7E610-9B9C-4553-9638-C1C563701517}" vid="{7081F630-2FC2-4754-B02D-376EA15032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46FB05BD-349A-4973-B7A2-A264D4B073A5}">
  <we:reference id="d98404ac-f9e2-4292-8cb6-eec349559ae5" version="1.0.0.2" store="EXCatalog" storeType="EXCatalog"/>
  <we:alternateReferences>
    <we:reference id="WA104381526" version="1.0.0.2" store="WA104381526" storeType="OMEX"/>
  </we:alternateReferences>
  <we:properties>
    <we:property name="FormID" value="&quot;4SPqY8DG_kOHVFFciaoXmhuRj0F1t-VNgGNy0nQ_AXVUQTY1NE9VQlVTNUFFS1VFT1M5QzNSM1JMWi4u&quot;"/>
    <we:property name="FormMode" value="&quot;DesignTime&quot;"/>
  </we:properties>
  <we:bindings/>
  <we:snapshot xmlns:r="http://schemas.openxmlformats.org/officeDocument/2006/relationships"/>
</we:webextension>
</file>

<file path=ppt/webextensions/webextension2.xml><?xml version="1.0" encoding="utf-8"?>
<we:webextension xmlns:we="http://schemas.microsoft.com/office/webextensions/webextension/2010/11" id="{415C2676-9796-47F0-B7B3-F3650BBA4B6E}">
  <we:reference id="d98404ac-f9e2-4292-8cb6-eec349559ae5" version="1.0.0.2" store="EXCatalog" storeType="EXCatalog"/>
  <we:alternateReferences>
    <we:reference id="WA104381526" version="1.0.0.2" store="WA104381526" storeType="OMEX"/>
  </we:alternateReferences>
  <we:properties>
    <we:property name="FormID" value="&quot;4SPqY8DG_kOHVFFciaoXmhuRj0F1t-VNgGNy0nQ_AXVURVIxT1VYN0lERkZHQ0c1TDVHUkxXQzA1US4u&quot;"/>
    <we:property name="FormMode" value="&quot;DesignTime&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HEC presentation Nov 2024</Template>
  <TotalTime>3979</TotalTime>
  <Words>6336</Words>
  <Application>Microsoft Office PowerPoint</Application>
  <PresentationFormat>Widescreen</PresentationFormat>
  <Paragraphs>509</Paragraphs>
  <Slides>46</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Aptos Display</vt:lpstr>
      <vt:lpstr>Arial</vt:lpstr>
      <vt:lpstr>Arial,Sans-Serif</vt:lpstr>
      <vt:lpstr>Calibri</vt:lpstr>
      <vt:lpstr>Courier New</vt:lpstr>
      <vt:lpstr>Poppins</vt:lpstr>
      <vt:lpstr>Segoe UI</vt:lpstr>
      <vt:lpstr>Times New Roman</vt:lpstr>
      <vt:lpstr>Verdana</vt:lpstr>
      <vt:lpstr>Office Theme</vt:lpstr>
      <vt:lpstr>Kitsap Health Equity Collaborative March 18,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Presenting local public health data by race and ethnicity: A Discussion with the Health Equity Collaborative</vt:lpstr>
      <vt:lpstr>PowerPoint Presentation</vt:lpstr>
      <vt:lpstr>PowerPoint Presentation</vt:lpstr>
      <vt:lpstr>PowerPoint Presentation</vt:lpstr>
      <vt:lpstr>PowerPoint Presentation</vt:lpstr>
      <vt:lpstr>PowerPoint Presentation</vt:lpstr>
      <vt:lpstr>Population-level data </vt:lpstr>
      <vt:lpstr>PowerPoint Presentation</vt:lpstr>
      <vt:lpstr>PowerPoint Presentation</vt:lpstr>
      <vt:lpstr>PowerPoint Presentation</vt:lpstr>
      <vt:lpstr>PowerPoint Presentation</vt:lpstr>
      <vt:lpstr>Role of qualitative data: bridge the gap</vt:lpstr>
      <vt:lpstr>PowerPoint Presentation</vt:lpstr>
      <vt:lpstr>PowerPoint Presentation</vt:lpstr>
      <vt:lpstr>PowerPoint Presentation</vt:lpstr>
      <vt:lpstr>PowerPoint Presentation</vt:lpstr>
      <vt:lpstr>PowerPoint Presentation</vt:lpstr>
      <vt:lpstr>PowerPoint Presentation</vt:lpstr>
      <vt:lpstr>Possible version</vt:lpstr>
      <vt:lpstr>PowerPoint Presentation</vt:lpstr>
      <vt:lpstr>PowerPoint Presentation</vt:lpstr>
      <vt:lpstr>PowerPoint Presentation</vt:lpstr>
      <vt:lpstr>PowerPoint Presentation</vt:lpstr>
      <vt:lpstr>KPHD Small Number Standards</vt:lpstr>
      <vt:lpstr>PowerPoint Presentation</vt:lpstr>
      <vt:lpstr>PowerPoint Presentation</vt:lpstr>
      <vt:lpstr>PowerPoint Presentation</vt:lpstr>
      <vt:lpstr>PowerPoint Presentation</vt:lpstr>
      <vt:lpstr>How can we all be involved in data?</vt:lpstr>
      <vt:lpstr>PowerPoint Presentation</vt:lpstr>
      <vt:lpstr>PowerPoint Presentation</vt:lpstr>
      <vt:lpstr>PowerPoint Presentation</vt:lpstr>
      <vt:lpstr>PowerPoint Presentation</vt:lpstr>
      <vt:lpstr>THANK YOU!</vt:lpstr>
    </vt:vector>
  </TitlesOfParts>
  <Company>Kitsap Public Health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Erica Whares</dc:creator>
  <cp:lastModifiedBy>Erica Whares</cp:lastModifiedBy>
  <cp:revision>52</cp:revision>
  <cp:lastPrinted>2025-01-21T19:12:21Z</cp:lastPrinted>
  <dcterms:created xsi:type="dcterms:W3CDTF">2024-11-04T16:32:43Z</dcterms:created>
  <dcterms:modified xsi:type="dcterms:W3CDTF">2025-03-18T19:00:37Z</dcterms:modified>
</cp:coreProperties>
</file>