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4" r:id="rId2"/>
    <p:sldId id="266" r:id="rId3"/>
    <p:sldId id="259" r:id="rId4"/>
    <p:sldId id="265" r:id="rId5"/>
    <p:sldId id="280" r:id="rId6"/>
    <p:sldId id="297" r:id="rId7"/>
    <p:sldId id="302" r:id="rId8"/>
    <p:sldId id="303" r:id="rId9"/>
    <p:sldId id="279" r:id="rId10"/>
    <p:sldId id="291" r:id="rId11"/>
    <p:sldId id="288" r:id="rId12"/>
    <p:sldId id="260" r:id="rId13"/>
    <p:sldId id="289" r:id="rId14"/>
    <p:sldId id="256" r:id="rId15"/>
    <p:sldId id="310" r:id="rId16"/>
    <p:sldId id="277" r:id="rId17"/>
    <p:sldId id="278" r:id="rId18"/>
    <p:sldId id="311" r:id="rId19"/>
    <p:sldId id="312" r:id="rId20"/>
    <p:sldId id="281" r:id="rId21"/>
    <p:sldId id="313" r:id="rId22"/>
    <p:sldId id="283" r:id="rId23"/>
    <p:sldId id="282" r:id="rId24"/>
    <p:sldId id="284" r:id="rId25"/>
    <p:sldId id="285" r:id="rId26"/>
    <p:sldId id="314" r:id="rId27"/>
    <p:sldId id="286" r:id="rId28"/>
    <p:sldId id="263" r:id="rId29"/>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76"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B4CB70-79C3-A680-A68C-463CBD43B2EB}" name="Jessica Guidry" initials="JG" userId="Jessica Guidry" providerId="None"/>
  <p188:author id="{125F2278-2B71-D1A3-2CE2-A9D8CFBF4C92}" name="Erica Whares" initials="EW" userId="Erica Whares" providerId="None"/>
  <p188:author id="{ACF10D7C-80CA-9D6E-8AAC-AC73CDB2BC9C}" name="Kandice Atisme-Bevins" initials="KAB" userId="Kandice Atisme-Bevins" providerId="None"/>
  <p188:author id="{30C503A8-2F37-A939-E779-0A7F90D63B83}" name="Kandice Atisme-Bevins" initials="KA" userId="S::Kandice.Atisme-Bevins@kitsappublichealth.org::043607dd-e58f-47ab-8def-9f3c73b922f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0D7"/>
    <a:srgbClr val="54B4B7"/>
    <a:srgbClr val="0049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71231" autoAdjust="0"/>
  </p:normalViewPr>
  <p:slideViewPr>
    <p:cSldViewPr snapToGrid="0">
      <p:cViewPr varScale="1">
        <p:scale>
          <a:sx n="73" d="100"/>
          <a:sy n="73" d="100"/>
        </p:scale>
        <p:origin x="2040" y="60"/>
      </p:cViewPr>
      <p:guideLst>
        <p:guide orient="horz" pos="417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8/10/relationships/authors" Targe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25E869BC-E2C2-4C54-A56B-A0130B5526A7}" type="datetimeFigureOut">
              <a:rPr lang="en-US" smtClean="0"/>
              <a:t>3/17/2026</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95899B3C-B83F-40BC-8DBE-68368D30E1AF}" type="slidenum">
              <a:rPr lang="en-US" smtClean="0"/>
              <a:t>‹#›</a:t>
            </a:fld>
            <a:endParaRPr lang="en-US"/>
          </a:p>
        </p:txBody>
      </p:sp>
    </p:spTree>
    <p:extLst>
      <p:ext uri="{BB962C8B-B14F-4D97-AF65-F5344CB8AC3E}">
        <p14:creationId xmlns:p14="http://schemas.microsoft.com/office/powerpoint/2010/main" val="3894605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899B3C-B83F-40BC-8DBE-68368D30E1AF}" type="slidenum">
              <a:rPr lang="en-US" smtClean="0"/>
              <a:t>1</a:t>
            </a:fld>
            <a:endParaRPr lang="en-US"/>
          </a:p>
        </p:txBody>
      </p:sp>
    </p:spTree>
    <p:extLst>
      <p:ext uri="{BB962C8B-B14F-4D97-AF65-F5344CB8AC3E}">
        <p14:creationId xmlns:p14="http://schemas.microsoft.com/office/powerpoint/2010/main" val="938981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899B3C-B83F-40BC-8DBE-68368D30E1AF}" type="slidenum">
              <a:rPr lang="en-US" smtClean="0"/>
              <a:t>15</a:t>
            </a:fld>
            <a:endParaRPr lang="en-US"/>
          </a:p>
        </p:txBody>
      </p:sp>
    </p:spTree>
    <p:extLst>
      <p:ext uri="{BB962C8B-B14F-4D97-AF65-F5344CB8AC3E}">
        <p14:creationId xmlns:p14="http://schemas.microsoft.com/office/powerpoint/2010/main" val="1552529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0DDF2-F2B3-2491-6BD6-7B0CD8E304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9BC387-B5FA-1A10-EBEF-14FCE05CFC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F6373B-E57A-AF74-B670-A087396F56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A71B17-81A0-8213-0955-6BEAD5E3CA4F}"/>
              </a:ext>
            </a:extLst>
          </p:cNvPr>
          <p:cNvSpPr>
            <a:spLocks noGrp="1"/>
          </p:cNvSpPr>
          <p:nvPr>
            <p:ph type="sldNum" sz="quarter" idx="5"/>
          </p:nvPr>
        </p:nvSpPr>
        <p:spPr/>
        <p:txBody>
          <a:bodyPr/>
          <a:lstStyle/>
          <a:p>
            <a:fld id="{95899B3C-B83F-40BC-8DBE-68368D30E1AF}" type="slidenum">
              <a:rPr lang="en-US" smtClean="0"/>
              <a:t>16</a:t>
            </a:fld>
            <a:endParaRPr lang="en-US"/>
          </a:p>
        </p:txBody>
      </p:sp>
    </p:spTree>
    <p:extLst>
      <p:ext uri="{BB962C8B-B14F-4D97-AF65-F5344CB8AC3E}">
        <p14:creationId xmlns:p14="http://schemas.microsoft.com/office/powerpoint/2010/main" val="2382000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65ABA-F46B-124C-C4EA-7D0F427257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AE56F2-0A3A-8344-C804-C3B928788C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81409F-B608-7221-DC33-8DD7E3F398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076A7A-46D1-F6BD-7253-42DD9A4FC0FF}"/>
              </a:ext>
            </a:extLst>
          </p:cNvPr>
          <p:cNvSpPr>
            <a:spLocks noGrp="1"/>
          </p:cNvSpPr>
          <p:nvPr>
            <p:ph type="sldNum" sz="quarter" idx="5"/>
          </p:nvPr>
        </p:nvSpPr>
        <p:spPr/>
        <p:txBody>
          <a:bodyPr/>
          <a:lstStyle/>
          <a:p>
            <a:fld id="{95899B3C-B83F-40BC-8DBE-68368D30E1AF}" type="slidenum">
              <a:rPr lang="en-US" smtClean="0"/>
              <a:t>17</a:t>
            </a:fld>
            <a:endParaRPr lang="en-US"/>
          </a:p>
        </p:txBody>
      </p:sp>
    </p:spTree>
    <p:extLst>
      <p:ext uri="{BB962C8B-B14F-4D97-AF65-F5344CB8AC3E}">
        <p14:creationId xmlns:p14="http://schemas.microsoft.com/office/powerpoint/2010/main" val="1251125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B362C-FD67-A5B7-D5E7-20AA7FE212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F1E227-5A91-6029-18DD-0008DAB25A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77627A-230D-0E37-ED15-D51F2F19DC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34B287-A100-38DA-2E4F-808B5D2AEC62}"/>
              </a:ext>
            </a:extLst>
          </p:cNvPr>
          <p:cNvSpPr>
            <a:spLocks noGrp="1"/>
          </p:cNvSpPr>
          <p:nvPr>
            <p:ph type="sldNum" sz="quarter" idx="5"/>
          </p:nvPr>
        </p:nvSpPr>
        <p:spPr/>
        <p:txBody>
          <a:bodyPr/>
          <a:lstStyle/>
          <a:p>
            <a:fld id="{95899B3C-B83F-40BC-8DBE-68368D30E1AF}" type="slidenum">
              <a:rPr lang="en-US" smtClean="0"/>
              <a:t>18</a:t>
            </a:fld>
            <a:endParaRPr lang="en-US"/>
          </a:p>
        </p:txBody>
      </p:sp>
    </p:spTree>
    <p:extLst>
      <p:ext uri="{BB962C8B-B14F-4D97-AF65-F5344CB8AC3E}">
        <p14:creationId xmlns:p14="http://schemas.microsoft.com/office/powerpoint/2010/main" val="2471187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AC97D-E53A-C256-8750-9E6FF1E93D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48B32C-AEF2-CC9E-C5CA-4DAC4D2E75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A2FFCD-5712-767F-12D4-F69E69388F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FA77D8-08A2-38DA-0507-9EAB975191EA}"/>
              </a:ext>
            </a:extLst>
          </p:cNvPr>
          <p:cNvSpPr>
            <a:spLocks noGrp="1"/>
          </p:cNvSpPr>
          <p:nvPr>
            <p:ph type="sldNum" sz="quarter" idx="5"/>
          </p:nvPr>
        </p:nvSpPr>
        <p:spPr/>
        <p:txBody>
          <a:bodyPr/>
          <a:lstStyle/>
          <a:p>
            <a:fld id="{95899B3C-B83F-40BC-8DBE-68368D30E1AF}" type="slidenum">
              <a:rPr lang="en-US" smtClean="0"/>
              <a:t>19</a:t>
            </a:fld>
            <a:endParaRPr lang="en-US"/>
          </a:p>
        </p:txBody>
      </p:sp>
    </p:spTree>
    <p:extLst>
      <p:ext uri="{BB962C8B-B14F-4D97-AF65-F5344CB8AC3E}">
        <p14:creationId xmlns:p14="http://schemas.microsoft.com/office/powerpoint/2010/main" val="3947589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6BE5A-B7F2-81A6-0BDD-FB2ED34C16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AF9A48-3B99-8F7F-3559-0C6185E1BF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93F688-9FA7-8178-FB61-2E0B34FD76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2DBBC7-06BD-168D-CE28-4E9510718177}"/>
              </a:ext>
            </a:extLst>
          </p:cNvPr>
          <p:cNvSpPr>
            <a:spLocks noGrp="1"/>
          </p:cNvSpPr>
          <p:nvPr>
            <p:ph type="sldNum" sz="quarter" idx="5"/>
          </p:nvPr>
        </p:nvSpPr>
        <p:spPr/>
        <p:txBody>
          <a:bodyPr/>
          <a:lstStyle/>
          <a:p>
            <a:fld id="{95899B3C-B83F-40BC-8DBE-68368D30E1AF}" type="slidenum">
              <a:rPr lang="en-US" smtClean="0"/>
              <a:t>20</a:t>
            </a:fld>
            <a:endParaRPr lang="en-US"/>
          </a:p>
        </p:txBody>
      </p:sp>
    </p:spTree>
    <p:extLst>
      <p:ext uri="{BB962C8B-B14F-4D97-AF65-F5344CB8AC3E}">
        <p14:creationId xmlns:p14="http://schemas.microsoft.com/office/powerpoint/2010/main" val="3710524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C3BEE-18D3-5D69-FB18-3906F7BBC5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047D5-41CC-37BE-F312-41C33E336C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439B77-E450-12AC-DD8B-305C9BE47C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BFBE6F-A2E8-D021-0494-6FFA5DAEA3C5}"/>
              </a:ext>
            </a:extLst>
          </p:cNvPr>
          <p:cNvSpPr>
            <a:spLocks noGrp="1"/>
          </p:cNvSpPr>
          <p:nvPr>
            <p:ph type="sldNum" sz="quarter" idx="5"/>
          </p:nvPr>
        </p:nvSpPr>
        <p:spPr/>
        <p:txBody>
          <a:bodyPr/>
          <a:lstStyle/>
          <a:p>
            <a:fld id="{95899B3C-B83F-40BC-8DBE-68368D30E1AF}" type="slidenum">
              <a:rPr lang="en-US" smtClean="0"/>
              <a:t>21</a:t>
            </a:fld>
            <a:endParaRPr lang="en-US"/>
          </a:p>
        </p:txBody>
      </p:sp>
    </p:spTree>
    <p:extLst>
      <p:ext uri="{BB962C8B-B14F-4D97-AF65-F5344CB8AC3E}">
        <p14:creationId xmlns:p14="http://schemas.microsoft.com/office/powerpoint/2010/main" val="544490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AAC1E-6BB1-6020-1050-63E8AAC5D1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197DD-50E4-05C4-DF4B-0BD0AF3C1D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3F4B9E-1C42-455D-BC11-7704C7BC7E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55C96B-6BE5-F266-E445-CF341C6239F5}"/>
              </a:ext>
            </a:extLst>
          </p:cNvPr>
          <p:cNvSpPr>
            <a:spLocks noGrp="1"/>
          </p:cNvSpPr>
          <p:nvPr>
            <p:ph type="sldNum" sz="quarter" idx="5"/>
          </p:nvPr>
        </p:nvSpPr>
        <p:spPr/>
        <p:txBody>
          <a:bodyPr/>
          <a:lstStyle/>
          <a:p>
            <a:fld id="{95899B3C-B83F-40BC-8DBE-68368D30E1AF}" type="slidenum">
              <a:rPr lang="en-US" smtClean="0"/>
              <a:t>22</a:t>
            </a:fld>
            <a:endParaRPr lang="en-US"/>
          </a:p>
        </p:txBody>
      </p:sp>
    </p:spTree>
    <p:extLst>
      <p:ext uri="{BB962C8B-B14F-4D97-AF65-F5344CB8AC3E}">
        <p14:creationId xmlns:p14="http://schemas.microsoft.com/office/powerpoint/2010/main" val="1251710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509EC-A23E-ACB2-4D8E-64D6259FC7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1B3B7E-047F-29AB-A5DE-EC39A33C8A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0CC483-BB8D-8FFA-684A-FCF0CBE458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AE5BCF-4200-5C57-4E66-94E954FFAFAD}"/>
              </a:ext>
            </a:extLst>
          </p:cNvPr>
          <p:cNvSpPr>
            <a:spLocks noGrp="1"/>
          </p:cNvSpPr>
          <p:nvPr>
            <p:ph type="sldNum" sz="quarter" idx="5"/>
          </p:nvPr>
        </p:nvSpPr>
        <p:spPr/>
        <p:txBody>
          <a:bodyPr/>
          <a:lstStyle/>
          <a:p>
            <a:fld id="{95899B3C-B83F-40BC-8DBE-68368D30E1AF}" type="slidenum">
              <a:rPr lang="en-US" smtClean="0"/>
              <a:t>23</a:t>
            </a:fld>
            <a:endParaRPr lang="en-US"/>
          </a:p>
        </p:txBody>
      </p:sp>
    </p:spTree>
    <p:extLst>
      <p:ext uri="{BB962C8B-B14F-4D97-AF65-F5344CB8AC3E}">
        <p14:creationId xmlns:p14="http://schemas.microsoft.com/office/powerpoint/2010/main" val="4285631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DB6EE-CBD4-FB4C-2952-675FD067E6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8D0536-CE28-FB0E-10E3-18F9FC5A32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E6167A-184A-AF81-7C45-07DC122F0F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C3971D-4F19-3ADD-987C-F0C70E22EC4F}"/>
              </a:ext>
            </a:extLst>
          </p:cNvPr>
          <p:cNvSpPr>
            <a:spLocks noGrp="1"/>
          </p:cNvSpPr>
          <p:nvPr>
            <p:ph type="sldNum" sz="quarter" idx="5"/>
          </p:nvPr>
        </p:nvSpPr>
        <p:spPr/>
        <p:txBody>
          <a:bodyPr/>
          <a:lstStyle/>
          <a:p>
            <a:fld id="{95899B3C-B83F-40BC-8DBE-68368D30E1AF}" type="slidenum">
              <a:rPr lang="en-US" smtClean="0"/>
              <a:t>24</a:t>
            </a:fld>
            <a:endParaRPr lang="en-US"/>
          </a:p>
        </p:txBody>
      </p:sp>
    </p:spTree>
    <p:extLst>
      <p:ext uri="{BB962C8B-B14F-4D97-AF65-F5344CB8AC3E}">
        <p14:creationId xmlns:p14="http://schemas.microsoft.com/office/powerpoint/2010/main" val="2553798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section divider; photo can be replaced using right click &gt; Change Picture</a:t>
            </a:r>
          </a:p>
        </p:txBody>
      </p:sp>
      <p:sp>
        <p:nvSpPr>
          <p:cNvPr id="4" name="Slide Number Placeholder 3"/>
          <p:cNvSpPr>
            <a:spLocks noGrp="1"/>
          </p:cNvSpPr>
          <p:nvPr>
            <p:ph type="sldNum" sz="quarter" idx="5"/>
          </p:nvPr>
        </p:nvSpPr>
        <p:spPr/>
        <p:txBody>
          <a:bodyPr/>
          <a:lstStyle/>
          <a:p>
            <a:fld id="{95899B3C-B83F-40BC-8DBE-68368D30E1AF}" type="slidenum">
              <a:rPr lang="en-US" smtClean="0"/>
              <a:t>2</a:t>
            </a:fld>
            <a:endParaRPr lang="en-US"/>
          </a:p>
        </p:txBody>
      </p:sp>
    </p:spTree>
    <p:extLst>
      <p:ext uri="{BB962C8B-B14F-4D97-AF65-F5344CB8AC3E}">
        <p14:creationId xmlns:p14="http://schemas.microsoft.com/office/powerpoint/2010/main" val="3868694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15280-C1D4-3184-6947-D6A188386A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40D111-3D75-20D4-2D6B-FAEFE47218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5E8EC1-B901-13C3-C934-6A8F42FDFD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A29746-37DD-D4BC-BCE8-8742E17F993E}"/>
              </a:ext>
            </a:extLst>
          </p:cNvPr>
          <p:cNvSpPr>
            <a:spLocks noGrp="1"/>
          </p:cNvSpPr>
          <p:nvPr>
            <p:ph type="sldNum" sz="quarter" idx="5"/>
          </p:nvPr>
        </p:nvSpPr>
        <p:spPr/>
        <p:txBody>
          <a:bodyPr/>
          <a:lstStyle/>
          <a:p>
            <a:fld id="{95899B3C-B83F-40BC-8DBE-68368D30E1AF}" type="slidenum">
              <a:rPr lang="en-US" smtClean="0"/>
              <a:t>25</a:t>
            </a:fld>
            <a:endParaRPr lang="en-US"/>
          </a:p>
        </p:txBody>
      </p:sp>
    </p:spTree>
    <p:extLst>
      <p:ext uri="{BB962C8B-B14F-4D97-AF65-F5344CB8AC3E}">
        <p14:creationId xmlns:p14="http://schemas.microsoft.com/office/powerpoint/2010/main" val="3089588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Optional section divider</a:t>
            </a:r>
          </a:p>
          <a:p>
            <a:endParaRPr lang="en-US" dirty="0"/>
          </a:p>
        </p:txBody>
      </p:sp>
      <p:sp>
        <p:nvSpPr>
          <p:cNvPr id="4" name="Slide Number Placeholder 3"/>
          <p:cNvSpPr>
            <a:spLocks noGrp="1"/>
          </p:cNvSpPr>
          <p:nvPr>
            <p:ph type="sldNum" sz="quarter" idx="5"/>
          </p:nvPr>
        </p:nvSpPr>
        <p:spPr/>
        <p:txBody>
          <a:bodyPr/>
          <a:lstStyle/>
          <a:p>
            <a:fld id="{95899B3C-B83F-40BC-8DBE-68368D30E1AF}" type="slidenum">
              <a:rPr lang="en-US" smtClean="0"/>
              <a:t>27</a:t>
            </a:fld>
            <a:endParaRPr lang="en-US"/>
          </a:p>
        </p:txBody>
      </p:sp>
    </p:spTree>
    <p:extLst>
      <p:ext uri="{BB962C8B-B14F-4D97-AF65-F5344CB8AC3E}">
        <p14:creationId xmlns:p14="http://schemas.microsoft.com/office/powerpoint/2010/main" val="1150421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p:txBody>
      </p:sp>
      <p:sp>
        <p:nvSpPr>
          <p:cNvPr id="4" name="Slide Number Placeholder 3"/>
          <p:cNvSpPr>
            <a:spLocks noGrp="1"/>
          </p:cNvSpPr>
          <p:nvPr>
            <p:ph type="sldNum" sz="quarter" idx="5"/>
          </p:nvPr>
        </p:nvSpPr>
        <p:spPr/>
        <p:txBody>
          <a:bodyPr/>
          <a:lstStyle/>
          <a:p>
            <a:fld id="{95899B3C-B83F-40BC-8DBE-68368D30E1AF}" type="slidenum">
              <a:rPr lang="en-US" smtClean="0"/>
              <a:t>28</a:t>
            </a:fld>
            <a:endParaRPr lang="en-US"/>
          </a:p>
        </p:txBody>
      </p:sp>
    </p:spTree>
    <p:extLst>
      <p:ext uri="{BB962C8B-B14F-4D97-AF65-F5344CB8AC3E}">
        <p14:creationId xmlns:p14="http://schemas.microsoft.com/office/powerpoint/2010/main" val="1779820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899B3C-B83F-40BC-8DBE-68368D30E1AF}" type="slidenum">
              <a:rPr lang="en-US" smtClean="0"/>
              <a:t>3</a:t>
            </a:fld>
            <a:endParaRPr lang="en-US"/>
          </a:p>
        </p:txBody>
      </p:sp>
    </p:spTree>
    <p:extLst>
      <p:ext uri="{BB962C8B-B14F-4D97-AF65-F5344CB8AC3E}">
        <p14:creationId xmlns:p14="http://schemas.microsoft.com/office/powerpoint/2010/main" val="1552529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start with the HEC’s vision/mission slide to ground ourselves in why we are here.</a:t>
            </a:r>
          </a:p>
          <a:p>
            <a:endParaRPr lang="en-US" dirty="0"/>
          </a:p>
        </p:txBody>
      </p:sp>
      <p:sp>
        <p:nvSpPr>
          <p:cNvPr id="4" name="Slide Number Placeholder 3"/>
          <p:cNvSpPr>
            <a:spLocks noGrp="1"/>
          </p:cNvSpPr>
          <p:nvPr>
            <p:ph type="sldNum" sz="quarter" idx="5"/>
          </p:nvPr>
        </p:nvSpPr>
        <p:spPr/>
        <p:txBody>
          <a:bodyPr/>
          <a:lstStyle/>
          <a:p>
            <a:fld id="{95899B3C-B83F-40BC-8DBE-68368D30E1AF}" type="slidenum">
              <a:rPr lang="en-US" smtClean="0"/>
              <a:t>4</a:t>
            </a:fld>
            <a:endParaRPr lang="en-US"/>
          </a:p>
        </p:txBody>
      </p:sp>
    </p:spTree>
    <p:extLst>
      <p:ext uri="{BB962C8B-B14F-4D97-AF65-F5344CB8AC3E}">
        <p14:creationId xmlns:p14="http://schemas.microsoft.com/office/powerpoint/2010/main" val="1493021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I have a volunteer or volunteers to read the collaborative agreements to set the tone for our meeting?</a:t>
            </a:r>
          </a:p>
          <a:p>
            <a:endParaRPr lang="en-US" dirty="0"/>
          </a:p>
        </p:txBody>
      </p:sp>
      <p:sp>
        <p:nvSpPr>
          <p:cNvPr id="4" name="Slide Number Placeholder 3"/>
          <p:cNvSpPr>
            <a:spLocks noGrp="1"/>
          </p:cNvSpPr>
          <p:nvPr>
            <p:ph type="sldNum" sz="quarter" idx="5"/>
          </p:nvPr>
        </p:nvSpPr>
        <p:spPr/>
        <p:txBody>
          <a:bodyPr/>
          <a:lstStyle/>
          <a:p>
            <a:fld id="{95899B3C-B83F-40BC-8DBE-68368D30E1AF}" type="slidenum">
              <a:rPr lang="en-US" smtClean="0"/>
              <a:t>5</a:t>
            </a:fld>
            <a:endParaRPr lang="en-US"/>
          </a:p>
        </p:txBody>
      </p:sp>
    </p:spTree>
    <p:extLst>
      <p:ext uri="{BB962C8B-B14F-4D97-AF65-F5344CB8AC3E}">
        <p14:creationId xmlns:p14="http://schemas.microsoft.com/office/powerpoint/2010/main" val="2325853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AD560-0A92-B475-2A9E-E40DF48ABD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731CB1-BE76-4778-9B47-9ACB1925FF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97E4EB-E70E-5613-FA27-A63690DABF2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Optional section divider</a:t>
            </a:r>
          </a:p>
          <a:p>
            <a:endParaRPr lang="en-US" dirty="0"/>
          </a:p>
        </p:txBody>
      </p:sp>
      <p:sp>
        <p:nvSpPr>
          <p:cNvPr id="4" name="Slide Number Placeholder 3">
            <a:extLst>
              <a:ext uri="{FF2B5EF4-FFF2-40B4-BE49-F238E27FC236}">
                <a16:creationId xmlns:a16="http://schemas.microsoft.com/office/drawing/2014/main" id="{96D7D66C-B8D6-EE48-4C18-015CB8462EEC}"/>
              </a:ext>
            </a:extLst>
          </p:cNvPr>
          <p:cNvSpPr>
            <a:spLocks noGrp="1"/>
          </p:cNvSpPr>
          <p:nvPr>
            <p:ph type="sldNum" sz="quarter" idx="5"/>
          </p:nvPr>
        </p:nvSpPr>
        <p:spPr/>
        <p:txBody>
          <a:bodyPr/>
          <a:lstStyle/>
          <a:p>
            <a:fld id="{95899B3C-B83F-40BC-8DBE-68368D30E1AF}" type="slidenum">
              <a:rPr lang="en-US" smtClean="0"/>
              <a:t>6</a:t>
            </a:fld>
            <a:endParaRPr lang="en-US"/>
          </a:p>
        </p:txBody>
      </p:sp>
    </p:spTree>
    <p:extLst>
      <p:ext uri="{BB962C8B-B14F-4D97-AF65-F5344CB8AC3E}">
        <p14:creationId xmlns:p14="http://schemas.microsoft.com/office/powerpoint/2010/main" val="1695520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Alternate title slide; vertical blue line can be moved and adjusted</a:t>
            </a:r>
          </a:p>
        </p:txBody>
      </p:sp>
      <p:sp>
        <p:nvSpPr>
          <p:cNvPr id="4" name="Slide Number Placeholder 3"/>
          <p:cNvSpPr>
            <a:spLocks noGrp="1"/>
          </p:cNvSpPr>
          <p:nvPr>
            <p:ph type="sldNum" sz="quarter" idx="5"/>
          </p:nvPr>
        </p:nvSpPr>
        <p:spPr/>
        <p:txBody>
          <a:bodyPr/>
          <a:lstStyle/>
          <a:p>
            <a:fld id="{95899B3C-B83F-40BC-8DBE-68368D30E1AF}" type="slidenum">
              <a:rPr lang="en-US" smtClean="0"/>
              <a:t>7</a:t>
            </a:fld>
            <a:endParaRPr lang="en-US"/>
          </a:p>
        </p:txBody>
      </p:sp>
    </p:spTree>
    <p:extLst>
      <p:ext uri="{BB962C8B-B14F-4D97-AF65-F5344CB8AC3E}">
        <p14:creationId xmlns:p14="http://schemas.microsoft.com/office/powerpoint/2010/main" val="938981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899B3C-B83F-40BC-8DBE-68368D30E1AF}" type="slidenum">
              <a:rPr lang="en-US" smtClean="0"/>
              <a:t>8</a:t>
            </a:fld>
            <a:endParaRPr lang="en-US"/>
          </a:p>
        </p:txBody>
      </p:sp>
    </p:spTree>
    <p:extLst>
      <p:ext uri="{BB962C8B-B14F-4D97-AF65-F5344CB8AC3E}">
        <p14:creationId xmlns:p14="http://schemas.microsoft.com/office/powerpoint/2010/main" val="1552529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slide; vertical blue line can be moved and adjusted</a:t>
            </a:r>
          </a:p>
        </p:txBody>
      </p:sp>
      <p:sp>
        <p:nvSpPr>
          <p:cNvPr id="4" name="Slide Number Placeholder 3"/>
          <p:cNvSpPr>
            <a:spLocks noGrp="1"/>
          </p:cNvSpPr>
          <p:nvPr>
            <p:ph type="sldNum" sz="quarter" idx="5"/>
          </p:nvPr>
        </p:nvSpPr>
        <p:spPr/>
        <p:txBody>
          <a:bodyPr/>
          <a:lstStyle/>
          <a:p>
            <a:fld id="{95899B3C-B83F-40BC-8DBE-68368D30E1AF}" type="slidenum">
              <a:rPr lang="en-US" smtClean="0"/>
              <a:t>14</a:t>
            </a:fld>
            <a:endParaRPr lang="en-US"/>
          </a:p>
        </p:txBody>
      </p:sp>
    </p:spTree>
    <p:extLst>
      <p:ext uri="{BB962C8B-B14F-4D97-AF65-F5344CB8AC3E}">
        <p14:creationId xmlns:p14="http://schemas.microsoft.com/office/powerpoint/2010/main" val="142087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602DF-4ED3-9FE0-041E-D6DE4A1544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68541B-2EFB-6FEC-F4A9-BFCFC032E5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2012CA-0F99-A12F-74DC-31144A1EF5C8}"/>
              </a:ext>
            </a:extLst>
          </p:cNvPr>
          <p:cNvSpPr>
            <a:spLocks noGrp="1"/>
          </p:cNvSpPr>
          <p:nvPr>
            <p:ph type="dt" sz="half" idx="10"/>
          </p:nvPr>
        </p:nvSpPr>
        <p:spPr/>
        <p:txBody>
          <a:bodyPr/>
          <a:lstStyle/>
          <a:p>
            <a:fld id="{0AFAE1F9-6FF1-4051-9380-6934092346F3}" type="datetimeFigureOut">
              <a:rPr lang="en-US" smtClean="0"/>
              <a:t>3/17/2026</a:t>
            </a:fld>
            <a:endParaRPr lang="en-US"/>
          </a:p>
        </p:txBody>
      </p:sp>
      <p:sp>
        <p:nvSpPr>
          <p:cNvPr id="5" name="Footer Placeholder 4">
            <a:extLst>
              <a:ext uri="{FF2B5EF4-FFF2-40B4-BE49-F238E27FC236}">
                <a16:creationId xmlns:a16="http://schemas.microsoft.com/office/drawing/2014/main" id="{1DC85710-EEC1-CBF9-0778-3E13933E8B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BF4666-17DD-70D8-592E-2E240C2997A7}"/>
              </a:ext>
            </a:extLst>
          </p:cNvPr>
          <p:cNvSpPr>
            <a:spLocks noGrp="1"/>
          </p:cNvSpPr>
          <p:nvPr>
            <p:ph type="sldNum" sz="quarter" idx="12"/>
          </p:nvPr>
        </p:nvSpPr>
        <p:spPr/>
        <p:txBody>
          <a:bodyPr/>
          <a:lstStyle/>
          <a:p>
            <a:fld id="{44BB588B-358D-4670-AA17-4CA31C7A3842}" type="slidenum">
              <a:rPr lang="en-US" smtClean="0"/>
              <a:t>‹#›</a:t>
            </a:fld>
            <a:endParaRPr lang="en-US"/>
          </a:p>
        </p:txBody>
      </p:sp>
    </p:spTree>
    <p:extLst>
      <p:ext uri="{BB962C8B-B14F-4D97-AF65-F5344CB8AC3E}">
        <p14:creationId xmlns:p14="http://schemas.microsoft.com/office/powerpoint/2010/main" val="4080329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4C4B3-CDDE-D3D9-5357-B447642217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3B5648-6CB8-E8F6-94AE-BFE6F3F4A6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229145-2488-F382-3271-B7184A14C6C6}"/>
              </a:ext>
            </a:extLst>
          </p:cNvPr>
          <p:cNvSpPr>
            <a:spLocks noGrp="1"/>
          </p:cNvSpPr>
          <p:nvPr>
            <p:ph type="dt" sz="half" idx="10"/>
          </p:nvPr>
        </p:nvSpPr>
        <p:spPr/>
        <p:txBody>
          <a:bodyPr/>
          <a:lstStyle/>
          <a:p>
            <a:fld id="{0AFAE1F9-6FF1-4051-9380-6934092346F3}" type="datetimeFigureOut">
              <a:rPr lang="en-US" smtClean="0"/>
              <a:t>3/17/2026</a:t>
            </a:fld>
            <a:endParaRPr lang="en-US"/>
          </a:p>
        </p:txBody>
      </p:sp>
      <p:sp>
        <p:nvSpPr>
          <p:cNvPr id="5" name="Footer Placeholder 4">
            <a:extLst>
              <a:ext uri="{FF2B5EF4-FFF2-40B4-BE49-F238E27FC236}">
                <a16:creationId xmlns:a16="http://schemas.microsoft.com/office/drawing/2014/main" id="{732104F1-ACDA-CC2E-ABC6-833652114E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43A1A7-3CC9-F3AC-16AC-DC6D86735BF7}"/>
              </a:ext>
            </a:extLst>
          </p:cNvPr>
          <p:cNvSpPr>
            <a:spLocks noGrp="1"/>
          </p:cNvSpPr>
          <p:nvPr>
            <p:ph type="sldNum" sz="quarter" idx="12"/>
          </p:nvPr>
        </p:nvSpPr>
        <p:spPr/>
        <p:txBody>
          <a:bodyPr/>
          <a:lstStyle/>
          <a:p>
            <a:fld id="{44BB588B-358D-4670-AA17-4CA31C7A3842}" type="slidenum">
              <a:rPr lang="en-US" smtClean="0"/>
              <a:t>‹#›</a:t>
            </a:fld>
            <a:endParaRPr lang="en-US"/>
          </a:p>
        </p:txBody>
      </p:sp>
    </p:spTree>
    <p:extLst>
      <p:ext uri="{BB962C8B-B14F-4D97-AF65-F5344CB8AC3E}">
        <p14:creationId xmlns:p14="http://schemas.microsoft.com/office/powerpoint/2010/main" val="2126950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067105-71FD-6EB6-78E0-ADA81EB608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48BB32-B7D8-AA7A-872D-3E2209F7E4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C47C16-2A30-7F31-4637-813305AB1005}"/>
              </a:ext>
            </a:extLst>
          </p:cNvPr>
          <p:cNvSpPr>
            <a:spLocks noGrp="1"/>
          </p:cNvSpPr>
          <p:nvPr>
            <p:ph type="dt" sz="half" idx="10"/>
          </p:nvPr>
        </p:nvSpPr>
        <p:spPr/>
        <p:txBody>
          <a:bodyPr/>
          <a:lstStyle/>
          <a:p>
            <a:fld id="{0AFAE1F9-6FF1-4051-9380-6934092346F3}" type="datetimeFigureOut">
              <a:rPr lang="en-US" smtClean="0"/>
              <a:t>3/17/2026</a:t>
            </a:fld>
            <a:endParaRPr lang="en-US"/>
          </a:p>
        </p:txBody>
      </p:sp>
      <p:sp>
        <p:nvSpPr>
          <p:cNvPr id="5" name="Footer Placeholder 4">
            <a:extLst>
              <a:ext uri="{FF2B5EF4-FFF2-40B4-BE49-F238E27FC236}">
                <a16:creationId xmlns:a16="http://schemas.microsoft.com/office/drawing/2014/main" id="{6BB3C6BF-3105-3C2C-20AA-7F6CAD2E23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4FBE50-3961-79A7-1058-017BB167FF97}"/>
              </a:ext>
            </a:extLst>
          </p:cNvPr>
          <p:cNvSpPr>
            <a:spLocks noGrp="1"/>
          </p:cNvSpPr>
          <p:nvPr>
            <p:ph type="sldNum" sz="quarter" idx="12"/>
          </p:nvPr>
        </p:nvSpPr>
        <p:spPr/>
        <p:txBody>
          <a:bodyPr/>
          <a:lstStyle/>
          <a:p>
            <a:fld id="{44BB588B-358D-4670-AA17-4CA31C7A3842}" type="slidenum">
              <a:rPr lang="en-US" smtClean="0"/>
              <a:t>‹#›</a:t>
            </a:fld>
            <a:endParaRPr lang="en-US"/>
          </a:p>
        </p:txBody>
      </p:sp>
    </p:spTree>
    <p:extLst>
      <p:ext uri="{BB962C8B-B14F-4D97-AF65-F5344CB8AC3E}">
        <p14:creationId xmlns:p14="http://schemas.microsoft.com/office/powerpoint/2010/main" val="3472712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0F645-33DE-FB0E-8628-71DBAE9EAA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55A265-CF5F-AD8A-3179-461B02E37C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C0FB81-1FD9-0250-D2AE-A9B8793D0FE5}"/>
              </a:ext>
            </a:extLst>
          </p:cNvPr>
          <p:cNvSpPr>
            <a:spLocks noGrp="1"/>
          </p:cNvSpPr>
          <p:nvPr>
            <p:ph type="dt" sz="half" idx="10"/>
          </p:nvPr>
        </p:nvSpPr>
        <p:spPr/>
        <p:txBody>
          <a:bodyPr/>
          <a:lstStyle/>
          <a:p>
            <a:fld id="{0AFAE1F9-6FF1-4051-9380-6934092346F3}" type="datetimeFigureOut">
              <a:rPr lang="en-US" smtClean="0"/>
              <a:t>3/17/2026</a:t>
            </a:fld>
            <a:endParaRPr lang="en-US"/>
          </a:p>
        </p:txBody>
      </p:sp>
      <p:sp>
        <p:nvSpPr>
          <p:cNvPr id="5" name="Footer Placeholder 4">
            <a:extLst>
              <a:ext uri="{FF2B5EF4-FFF2-40B4-BE49-F238E27FC236}">
                <a16:creationId xmlns:a16="http://schemas.microsoft.com/office/drawing/2014/main" id="{23C661E0-D4E2-C92D-D069-A1EA6CFEE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36067B-008F-91DA-AC73-7F5CB8FE3B95}"/>
              </a:ext>
            </a:extLst>
          </p:cNvPr>
          <p:cNvSpPr>
            <a:spLocks noGrp="1"/>
          </p:cNvSpPr>
          <p:nvPr>
            <p:ph type="sldNum" sz="quarter" idx="12"/>
          </p:nvPr>
        </p:nvSpPr>
        <p:spPr/>
        <p:txBody>
          <a:bodyPr/>
          <a:lstStyle/>
          <a:p>
            <a:fld id="{44BB588B-358D-4670-AA17-4CA31C7A3842}" type="slidenum">
              <a:rPr lang="en-US" smtClean="0"/>
              <a:t>‹#›</a:t>
            </a:fld>
            <a:endParaRPr lang="en-US"/>
          </a:p>
        </p:txBody>
      </p:sp>
    </p:spTree>
    <p:extLst>
      <p:ext uri="{BB962C8B-B14F-4D97-AF65-F5344CB8AC3E}">
        <p14:creationId xmlns:p14="http://schemas.microsoft.com/office/powerpoint/2010/main" val="2352242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F66DC-0CD1-8686-0C46-41762A55DE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85640F-1CF1-5E5B-8313-8D626E2E3C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AEF079-F97E-6FF3-8C4E-AFB0901A1450}"/>
              </a:ext>
            </a:extLst>
          </p:cNvPr>
          <p:cNvSpPr>
            <a:spLocks noGrp="1"/>
          </p:cNvSpPr>
          <p:nvPr>
            <p:ph type="dt" sz="half" idx="10"/>
          </p:nvPr>
        </p:nvSpPr>
        <p:spPr/>
        <p:txBody>
          <a:bodyPr/>
          <a:lstStyle/>
          <a:p>
            <a:fld id="{0AFAE1F9-6FF1-4051-9380-6934092346F3}" type="datetimeFigureOut">
              <a:rPr lang="en-US" smtClean="0"/>
              <a:t>3/17/2026</a:t>
            </a:fld>
            <a:endParaRPr lang="en-US"/>
          </a:p>
        </p:txBody>
      </p:sp>
      <p:sp>
        <p:nvSpPr>
          <p:cNvPr id="5" name="Footer Placeholder 4">
            <a:extLst>
              <a:ext uri="{FF2B5EF4-FFF2-40B4-BE49-F238E27FC236}">
                <a16:creationId xmlns:a16="http://schemas.microsoft.com/office/drawing/2014/main" id="{1C440C4E-0A2C-1151-76AD-6DC1D9B14A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007DF9-EF78-2D09-2559-2BE63374325A}"/>
              </a:ext>
            </a:extLst>
          </p:cNvPr>
          <p:cNvSpPr>
            <a:spLocks noGrp="1"/>
          </p:cNvSpPr>
          <p:nvPr>
            <p:ph type="sldNum" sz="quarter" idx="12"/>
          </p:nvPr>
        </p:nvSpPr>
        <p:spPr/>
        <p:txBody>
          <a:bodyPr/>
          <a:lstStyle/>
          <a:p>
            <a:fld id="{44BB588B-358D-4670-AA17-4CA31C7A3842}" type="slidenum">
              <a:rPr lang="en-US" smtClean="0"/>
              <a:t>‹#›</a:t>
            </a:fld>
            <a:endParaRPr lang="en-US"/>
          </a:p>
        </p:txBody>
      </p:sp>
    </p:spTree>
    <p:extLst>
      <p:ext uri="{BB962C8B-B14F-4D97-AF65-F5344CB8AC3E}">
        <p14:creationId xmlns:p14="http://schemas.microsoft.com/office/powerpoint/2010/main" val="3658475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750DB-261E-0DC2-330A-7AB2F86DA5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A8B75A-380F-5FC5-0B1F-18FD0A9C36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26373D-29BC-BE85-499F-A957157C38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EDA70C-B1FB-F4F5-EE41-08354D3A3857}"/>
              </a:ext>
            </a:extLst>
          </p:cNvPr>
          <p:cNvSpPr>
            <a:spLocks noGrp="1"/>
          </p:cNvSpPr>
          <p:nvPr>
            <p:ph type="dt" sz="half" idx="10"/>
          </p:nvPr>
        </p:nvSpPr>
        <p:spPr/>
        <p:txBody>
          <a:bodyPr/>
          <a:lstStyle/>
          <a:p>
            <a:fld id="{0AFAE1F9-6FF1-4051-9380-6934092346F3}" type="datetimeFigureOut">
              <a:rPr lang="en-US" smtClean="0"/>
              <a:t>3/17/2026</a:t>
            </a:fld>
            <a:endParaRPr lang="en-US"/>
          </a:p>
        </p:txBody>
      </p:sp>
      <p:sp>
        <p:nvSpPr>
          <p:cNvPr id="6" name="Footer Placeholder 5">
            <a:extLst>
              <a:ext uri="{FF2B5EF4-FFF2-40B4-BE49-F238E27FC236}">
                <a16:creationId xmlns:a16="http://schemas.microsoft.com/office/drawing/2014/main" id="{71B790CA-3B72-A3CF-CAA6-3688BC3BD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88A61F-2C20-738E-74FD-851BB6980F6A}"/>
              </a:ext>
            </a:extLst>
          </p:cNvPr>
          <p:cNvSpPr>
            <a:spLocks noGrp="1"/>
          </p:cNvSpPr>
          <p:nvPr>
            <p:ph type="sldNum" sz="quarter" idx="12"/>
          </p:nvPr>
        </p:nvSpPr>
        <p:spPr/>
        <p:txBody>
          <a:bodyPr/>
          <a:lstStyle/>
          <a:p>
            <a:fld id="{44BB588B-358D-4670-AA17-4CA31C7A3842}" type="slidenum">
              <a:rPr lang="en-US" smtClean="0"/>
              <a:t>‹#›</a:t>
            </a:fld>
            <a:endParaRPr lang="en-US"/>
          </a:p>
        </p:txBody>
      </p:sp>
    </p:spTree>
    <p:extLst>
      <p:ext uri="{BB962C8B-B14F-4D97-AF65-F5344CB8AC3E}">
        <p14:creationId xmlns:p14="http://schemas.microsoft.com/office/powerpoint/2010/main" val="1985289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DD60D-79A3-3CEA-4695-79F2158C45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0B8033-30AC-6A5C-56E9-84FA05E2D8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4FB949-0E65-78A7-7293-28E4C9B77F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C3F56E-0DCE-A887-65C3-74BF5F63B0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D4284F-AD56-B054-B201-346701D3C6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A4B777-5673-6A5B-D81C-E93425E489B5}"/>
              </a:ext>
            </a:extLst>
          </p:cNvPr>
          <p:cNvSpPr>
            <a:spLocks noGrp="1"/>
          </p:cNvSpPr>
          <p:nvPr>
            <p:ph type="dt" sz="half" idx="10"/>
          </p:nvPr>
        </p:nvSpPr>
        <p:spPr/>
        <p:txBody>
          <a:bodyPr/>
          <a:lstStyle/>
          <a:p>
            <a:fld id="{0AFAE1F9-6FF1-4051-9380-6934092346F3}" type="datetimeFigureOut">
              <a:rPr lang="en-US" smtClean="0"/>
              <a:t>3/17/2026</a:t>
            </a:fld>
            <a:endParaRPr lang="en-US"/>
          </a:p>
        </p:txBody>
      </p:sp>
      <p:sp>
        <p:nvSpPr>
          <p:cNvPr id="8" name="Footer Placeholder 7">
            <a:extLst>
              <a:ext uri="{FF2B5EF4-FFF2-40B4-BE49-F238E27FC236}">
                <a16:creationId xmlns:a16="http://schemas.microsoft.com/office/drawing/2014/main" id="{52A41212-157B-8C04-FE3A-6AE0E9419B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1B92D8-B6EC-7B2C-F806-F8256FF6C62C}"/>
              </a:ext>
            </a:extLst>
          </p:cNvPr>
          <p:cNvSpPr>
            <a:spLocks noGrp="1"/>
          </p:cNvSpPr>
          <p:nvPr>
            <p:ph type="sldNum" sz="quarter" idx="12"/>
          </p:nvPr>
        </p:nvSpPr>
        <p:spPr/>
        <p:txBody>
          <a:bodyPr/>
          <a:lstStyle/>
          <a:p>
            <a:fld id="{44BB588B-358D-4670-AA17-4CA31C7A3842}" type="slidenum">
              <a:rPr lang="en-US" smtClean="0"/>
              <a:t>‹#›</a:t>
            </a:fld>
            <a:endParaRPr lang="en-US"/>
          </a:p>
        </p:txBody>
      </p:sp>
    </p:spTree>
    <p:extLst>
      <p:ext uri="{BB962C8B-B14F-4D97-AF65-F5344CB8AC3E}">
        <p14:creationId xmlns:p14="http://schemas.microsoft.com/office/powerpoint/2010/main" val="3346022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063FE-2523-2F3A-4C89-4566077E91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CCA95B-12EE-11A1-05E1-806A56D5EDC8}"/>
              </a:ext>
            </a:extLst>
          </p:cNvPr>
          <p:cNvSpPr>
            <a:spLocks noGrp="1"/>
          </p:cNvSpPr>
          <p:nvPr>
            <p:ph type="dt" sz="half" idx="10"/>
          </p:nvPr>
        </p:nvSpPr>
        <p:spPr/>
        <p:txBody>
          <a:bodyPr/>
          <a:lstStyle/>
          <a:p>
            <a:fld id="{0AFAE1F9-6FF1-4051-9380-6934092346F3}" type="datetimeFigureOut">
              <a:rPr lang="en-US" smtClean="0"/>
              <a:t>3/17/2026</a:t>
            </a:fld>
            <a:endParaRPr lang="en-US"/>
          </a:p>
        </p:txBody>
      </p:sp>
      <p:sp>
        <p:nvSpPr>
          <p:cNvPr id="4" name="Footer Placeholder 3">
            <a:extLst>
              <a:ext uri="{FF2B5EF4-FFF2-40B4-BE49-F238E27FC236}">
                <a16:creationId xmlns:a16="http://schemas.microsoft.com/office/drawing/2014/main" id="{748323E3-B278-B7B4-5AC1-B66BF504A5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717F22-AE7B-2C0E-D5CD-4193848E4500}"/>
              </a:ext>
            </a:extLst>
          </p:cNvPr>
          <p:cNvSpPr>
            <a:spLocks noGrp="1"/>
          </p:cNvSpPr>
          <p:nvPr>
            <p:ph type="sldNum" sz="quarter" idx="12"/>
          </p:nvPr>
        </p:nvSpPr>
        <p:spPr/>
        <p:txBody>
          <a:bodyPr/>
          <a:lstStyle/>
          <a:p>
            <a:fld id="{44BB588B-358D-4670-AA17-4CA31C7A3842}" type="slidenum">
              <a:rPr lang="en-US" smtClean="0"/>
              <a:t>‹#›</a:t>
            </a:fld>
            <a:endParaRPr lang="en-US"/>
          </a:p>
        </p:txBody>
      </p:sp>
    </p:spTree>
    <p:extLst>
      <p:ext uri="{BB962C8B-B14F-4D97-AF65-F5344CB8AC3E}">
        <p14:creationId xmlns:p14="http://schemas.microsoft.com/office/powerpoint/2010/main" val="2461497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E958CA-E0C0-7C98-6F77-CB7D492C929E}"/>
              </a:ext>
            </a:extLst>
          </p:cNvPr>
          <p:cNvSpPr>
            <a:spLocks noGrp="1"/>
          </p:cNvSpPr>
          <p:nvPr>
            <p:ph type="dt" sz="half" idx="10"/>
          </p:nvPr>
        </p:nvSpPr>
        <p:spPr/>
        <p:txBody>
          <a:bodyPr/>
          <a:lstStyle/>
          <a:p>
            <a:fld id="{0AFAE1F9-6FF1-4051-9380-6934092346F3}" type="datetimeFigureOut">
              <a:rPr lang="en-US" smtClean="0"/>
              <a:t>3/17/2026</a:t>
            </a:fld>
            <a:endParaRPr lang="en-US"/>
          </a:p>
        </p:txBody>
      </p:sp>
      <p:sp>
        <p:nvSpPr>
          <p:cNvPr id="3" name="Footer Placeholder 2">
            <a:extLst>
              <a:ext uri="{FF2B5EF4-FFF2-40B4-BE49-F238E27FC236}">
                <a16:creationId xmlns:a16="http://schemas.microsoft.com/office/drawing/2014/main" id="{822DC8E7-B853-FDAB-472A-879BB03DC7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F078A3-D246-6F49-8144-1C5A7FC6F4F9}"/>
              </a:ext>
            </a:extLst>
          </p:cNvPr>
          <p:cNvSpPr>
            <a:spLocks noGrp="1"/>
          </p:cNvSpPr>
          <p:nvPr>
            <p:ph type="sldNum" sz="quarter" idx="12"/>
          </p:nvPr>
        </p:nvSpPr>
        <p:spPr/>
        <p:txBody>
          <a:bodyPr/>
          <a:lstStyle/>
          <a:p>
            <a:fld id="{44BB588B-358D-4670-AA17-4CA31C7A3842}" type="slidenum">
              <a:rPr lang="en-US" smtClean="0"/>
              <a:t>‹#›</a:t>
            </a:fld>
            <a:endParaRPr lang="en-US"/>
          </a:p>
        </p:txBody>
      </p:sp>
    </p:spTree>
    <p:extLst>
      <p:ext uri="{BB962C8B-B14F-4D97-AF65-F5344CB8AC3E}">
        <p14:creationId xmlns:p14="http://schemas.microsoft.com/office/powerpoint/2010/main" val="2129655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F0514-813A-9FFB-F20F-3FC2FF6D7E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BDC2AB-F32D-BB00-65B9-20374EDB86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E6CBA7-6308-2F69-5759-955882946F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3A03E1-7AE8-19A9-57A7-9D3435C731A5}"/>
              </a:ext>
            </a:extLst>
          </p:cNvPr>
          <p:cNvSpPr>
            <a:spLocks noGrp="1"/>
          </p:cNvSpPr>
          <p:nvPr>
            <p:ph type="dt" sz="half" idx="10"/>
          </p:nvPr>
        </p:nvSpPr>
        <p:spPr/>
        <p:txBody>
          <a:bodyPr/>
          <a:lstStyle/>
          <a:p>
            <a:fld id="{0AFAE1F9-6FF1-4051-9380-6934092346F3}" type="datetimeFigureOut">
              <a:rPr lang="en-US" smtClean="0"/>
              <a:t>3/17/2026</a:t>
            </a:fld>
            <a:endParaRPr lang="en-US"/>
          </a:p>
        </p:txBody>
      </p:sp>
      <p:sp>
        <p:nvSpPr>
          <p:cNvPr id="6" name="Footer Placeholder 5">
            <a:extLst>
              <a:ext uri="{FF2B5EF4-FFF2-40B4-BE49-F238E27FC236}">
                <a16:creationId xmlns:a16="http://schemas.microsoft.com/office/drawing/2014/main" id="{9DF8E4F5-6E96-2E02-8E7F-287A9C4DEA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DFE39-C1D2-524E-DFC0-0D54B4641EAC}"/>
              </a:ext>
            </a:extLst>
          </p:cNvPr>
          <p:cNvSpPr>
            <a:spLocks noGrp="1"/>
          </p:cNvSpPr>
          <p:nvPr>
            <p:ph type="sldNum" sz="quarter" idx="12"/>
          </p:nvPr>
        </p:nvSpPr>
        <p:spPr/>
        <p:txBody>
          <a:bodyPr/>
          <a:lstStyle/>
          <a:p>
            <a:fld id="{44BB588B-358D-4670-AA17-4CA31C7A3842}" type="slidenum">
              <a:rPr lang="en-US" smtClean="0"/>
              <a:t>‹#›</a:t>
            </a:fld>
            <a:endParaRPr lang="en-US"/>
          </a:p>
        </p:txBody>
      </p:sp>
    </p:spTree>
    <p:extLst>
      <p:ext uri="{BB962C8B-B14F-4D97-AF65-F5344CB8AC3E}">
        <p14:creationId xmlns:p14="http://schemas.microsoft.com/office/powerpoint/2010/main" val="4167481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BC1B-48D9-041E-4DC9-F11F716AF2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0B7D3D-EE39-72DF-15E0-01F7BF1B71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D15689D-9CAC-DCA1-1D8E-2E1635BA0A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7538DE-A9F4-226E-A006-B54DF6AFE785}"/>
              </a:ext>
            </a:extLst>
          </p:cNvPr>
          <p:cNvSpPr>
            <a:spLocks noGrp="1"/>
          </p:cNvSpPr>
          <p:nvPr>
            <p:ph type="dt" sz="half" idx="10"/>
          </p:nvPr>
        </p:nvSpPr>
        <p:spPr/>
        <p:txBody>
          <a:bodyPr/>
          <a:lstStyle/>
          <a:p>
            <a:fld id="{0AFAE1F9-6FF1-4051-9380-6934092346F3}" type="datetimeFigureOut">
              <a:rPr lang="en-US" smtClean="0"/>
              <a:t>3/17/2026</a:t>
            </a:fld>
            <a:endParaRPr lang="en-US"/>
          </a:p>
        </p:txBody>
      </p:sp>
      <p:sp>
        <p:nvSpPr>
          <p:cNvPr id="6" name="Footer Placeholder 5">
            <a:extLst>
              <a:ext uri="{FF2B5EF4-FFF2-40B4-BE49-F238E27FC236}">
                <a16:creationId xmlns:a16="http://schemas.microsoft.com/office/drawing/2014/main" id="{E4F0DCC1-B618-39C5-13E1-25F2360F65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7AC9C-7B88-6F6A-03CB-AA9596C97F4A}"/>
              </a:ext>
            </a:extLst>
          </p:cNvPr>
          <p:cNvSpPr>
            <a:spLocks noGrp="1"/>
          </p:cNvSpPr>
          <p:nvPr>
            <p:ph type="sldNum" sz="quarter" idx="12"/>
          </p:nvPr>
        </p:nvSpPr>
        <p:spPr/>
        <p:txBody>
          <a:bodyPr/>
          <a:lstStyle/>
          <a:p>
            <a:fld id="{44BB588B-358D-4670-AA17-4CA31C7A3842}" type="slidenum">
              <a:rPr lang="en-US" smtClean="0"/>
              <a:t>‹#›</a:t>
            </a:fld>
            <a:endParaRPr lang="en-US"/>
          </a:p>
        </p:txBody>
      </p:sp>
    </p:spTree>
    <p:extLst>
      <p:ext uri="{BB962C8B-B14F-4D97-AF65-F5344CB8AC3E}">
        <p14:creationId xmlns:p14="http://schemas.microsoft.com/office/powerpoint/2010/main" val="1070729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907603-5E54-A0DA-8564-5135B1CD82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1BAA16-2CC6-C392-617E-B0375FA3D0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ADEE0-2D9B-04E9-1BD5-237BB79E7B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FAE1F9-6FF1-4051-9380-6934092346F3}" type="datetimeFigureOut">
              <a:rPr lang="en-US" smtClean="0"/>
              <a:t>3/17/2026</a:t>
            </a:fld>
            <a:endParaRPr lang="en-US"/>
          </a:p>
        </p:txBody>
      </p:sp>
      <p:sp>
        <p:nvSpPr>
          <p:cNvPr id="5" name="Footer Placeholder 4">
            <a:extLst>
              <a:ext uri="{FF2B5EF4-FFF2-40B4-BE49-F238E27FC236}">
                <a16:creationId xmlns:a16="http://schemas.microsoft.com/office/drawing/2014/main" id="{608AA7BC-BFE0-E2E5-DBD0-E33A2659BD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767620F-4F3A-0898-F718-B41C53D7DE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BB588B-358D-4670-AA17-4CA31C7A3842}" type="slidenum">
              <a:rPr lang="en-US" smtClean="0"/>
              <a:t>‹#›</a:t>
            </a:fld>
            <a:endParaRPr lang="en-US"/>
          </a:p>
        </p:txBody>
      </p:sp>
    </p:spTree>
    <p:extLst>
      <p:ext uri="{BB962C8B-B14F-4D97-AF65-F5344CB8AC3E}">
        <p14:creationId xmlns:p14="http://schemas.microsoft.com/office/powerpoint/2010/main" val="1013180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blue sky with mountains in the distance&#10;&#10;Description automatically generated">
            <a:extLst>
              <a:ext uri="{FF2B5EF4-FFF2-40B4-BE49-F238E27FC236}">
                <a16:creationId xmlns:a16="http://schemas.microsoft.com/office/drawing/2014/main" id="{BB6CC0F0-DC90-F1F9-B38D-F91D21C75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9" name="Rectangle 8">
            <a:extLst>
              <a:ext uri="{FF2B5EF4-FFF2-40B4-BE49-F238E27FC236}">
                <a16:creationId xmlns:a16="http://schemas.microsoft.com/office/drawing/2014/main" id="{72EEA067-29F4-E3B4-2F51-AA35FBE08C30}"/>
              </a:ext>
            </a:extLst>
          </p:cNvPr>
          <p:cNvSpPr>
            <a:spLocks noGrp="1" noRot="1" noMove="1" noResize="1" noEditPoints="1" noAdjustHandles="1" noChangeArrowheads="1" noChangeShapeType="1"/>
          </p:cNvSpPr>
          <p:nvPr/>
        </p:nvSpPr>
        <p:spPr>
          <a:xfrm>
            <a:off x="0" y="0"/>
            <a:ext cx="12192000" cy="6858000"/>
          </a:xfrm>
          <a:prstGeom prst="rect">
            <a:avLst/>
          </a:prstGeom>
          <a:solidFill>
            <a:srgbClr val="004960">
              <a:alpha val="8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A0A7305E-3A6A-F3F7-323E-984CDBF65D71}"/>
              </a:ext>
            </a:extLst>
          </p:cNvPr>
          <p:cNvSpPr>
            <a:spLocks noGrp="1"/>
          </p:cNvSpPr>
          <p:nvPr>
            <p:ph type="ctrTitle"/>
          </p:nvPr>
        </p:nvSpPr>
        <p:spPr>
          <a:xfrm>
            <a:off x="2013799" y="2689854"/>
            <a:ext cx="9181763" cy="1647694"/>
          </a:xfrm>
        </p:spPr>
        <p:txBody>
          <a:bodyPr anchor="t">
            <a:noAutofit/>
          </a:bodyPr>
          <a:lstStyle/>
          <a:p>
            <a:pPr algn="l"/>
            <a:r>
              <a:rPr lang="en-US" sz="4200" b="1" dirty="0">
                <a:solidFill>
                  <a:srgbClr val="FBF0D7"/>
                </a:solidFill>
                <a:latin typeface="Poppins" panose="00000500000000000000" pitchFamily="2" charset="0"/>
                <a:cs typeface="Poppins" panose="00000500000000000000" pitchFamily="2" charset="0"/>
              </a:rPr>
              <a:t>Kitsap Health Equity Collaborative</a:t>
            </a:r>
            <a:br>
              <a:rPr lang="en-US" sz="4000" b="1" dirty="0">
                <a:solidFill>
                  <a:srgbClr val="FBF0D7"/>
                </a:solidFill>
                <a:latin typeface="Poppins" panose="00000500000000000000" pitchFamily="2" charset="0"/>
                <a:cs typeface="Poppins" panose="00000500000000000000" pitchFamily="2" charset="0"/>
              </a:rPr>
            </a:br>
            <a:r>
              <a:rPr lang="en-US" sz="3200" i="1" dirty="0">
                <a:solidFill>
                  <a:schemeClr val="bg1"/>
                </a:solidFill>
                <a:latin typeface="Poppins" panose="00000500000000000000" pitchFamily="2" charset="0"/>
                <a:cs typeface="Poppins" panose="00000500000000000000" pitchFamily="2" charset="0"/>
              </a:rPr>
              <a:t>March 17, 2026</a:t>
            </a:r>
          </a:p>
        </p:txBody>
      </p:sp>
      <p:cxnSp>
        <p:nvCxnSpPr>
          <p:cNvPr id="20" name="Straight Connector 19">
            <a:extLst>
              <a:ext uri="{FF2B5EF4-FFF2-40B4-BE49-F238E27FC236}">
                <a16:creationId xmlns:a16="http://schemas.microsoft.com/office/drawing/2014/main" id="{8378A9E6-5AE2-2261-66B4-DF586916F901}"/>
              </a:ext>
            </a:extLst>
          </p:cNvPr>
          <p:cNvCxnSpPr>
            <a:cxnSpLocks/>
          </p:cNvCxnSpPr>
          <p:nvPr/>
        </p:nvCxnSpPr>
        <p:spPr>
          <a:xfrm>
            <a:off x="1855695" y="2576891"/>
            <a:ext cx="0" cy="1335741"/>
          </a:xfrm>
          <a:prstGeom prst="line">
            <a:avLst/>
          </a:prstGeom>
          <a:ln w="50800">
            <a:solidFill>
              <a:srgbClr val="54B4B7"/>
            </a:solidFill>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CC271313-0E05-03DB-BE90-3E20A97C29F4}"/>
              </a:ext>
            </a:extLst>
          </p:cNvPr>
          <p:cNvSpPr txBox="1"/>
          <p:nvPr/>
        </p:nvSpPr>
        <p:spPr>
          <a:xfrm>
            <a:off x="3166571" y="5196007"/>
            <a:ext cx="3190876" cy="1107996"/>
          </a:xfrm>
          <a:prstGeom prst="rect">
            <a:avLst/>
          </a:prstGeom>
          <a:noFill/>
        </p:spPr>
        <p:txBody>
          <a:bodyPr wrap="square" rtlCol="0">
            <a:spAutoFit/>
          </a:bodyPr>
          <a:lstStyle/>
          <a:p>
            <a:r>
              <a:rPr lang="en-US" b="1" dirty="0">
                <a:solidFill>
                  <a:srgbClr val="FBF0D7"/>
                </a:solidFill>
                <a:latin typeface="Poppins" panose="00000500000000000000" pitchFamily="2" charset="0"/>
                <a:cs typeface="Poppins" panose="00000500000000000000" pitchFamily="2" charset="0"/>
              </a:rPr>
              <a:t>Erica Whares</a:t>
            </a:r>
          </a:p>
          <a:p>
            <a:r>
              <a:rPr lang="en-US" sz="1600" dirty="0">
                <a:solidFill>
                  <a:schemeClr val="bg1"/>
                </a:solidFill>
                <a:latin typeface="Poppins" panose="00000500000000000000" pitchFamily="2" charset="0"/>
                <a:cs typeface="Poppins" panose="00000500000000000000" pitchFamily="2" charset="0"/>
              </a:rPr>
              <a:t>Equity Coordinator</a:t>
            </a:r>
          </a:p>
          <a:p>
            <a:r>
              <a:rPr lang="en-US" sz="1600" dirty="0">
                <a:solidFill>
                  <a:schemeClr val="bg1"/>
                </a:solidFill>
                <a:latin typeface="Poppins" panose="00000500000000000000" pitchFamily="2" charset="0"/>
                <a:cs typeface="Poppins" panose="00000500000000000000" pitchFamily="2" charset="0"/>
              </a:rPr>
              <a:t>Equity &amp; Performance</a:t>
            </a:r>
          </a:p>
          <a:p>
            <a:endParaRPr lang="en-US" sz="1600" dirty="0">
              <a:solidFill>
                <a:schemeClr val="bg1"/>
              </a:solidFill>
              <a:latin typeface="Poppins" panose="00000500000000000000" pitchFamily="2" charset="0"/>
              <a:cs typeface="Poppins" panose="00000500000000000000" pitchFamily="2" charset="0"/>
            </a:endParaRPr>
          </a:p>
        </p:txBody>
      </p:sp>
      <p:pic>
        <p:nvPicPr>
          <p:cNvPr id="27" name="Picture 26" descr="A white circle with blue text and blue letters&#10;&#10;Description automatically generated">
            <a:extLst>
              <a:ext uri="{FF2B5EF4-FFF2-40B4-BE49-F238E27FC236}">
                <a16:creationId xmlns:a16="http://schemas.microsoft.com/office/drawing/2014/main" id="{8A5976D5-9A21-571C-E34B-A687346E680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574315" y="5073728"/>
            <a:ext cx="1281379" cy="1257502"/>
          </a:xfrm>
          <a:prstGeom prst="rect">
            <a:avLst/>
          </a:prstGeom>
        </p:spPr>
      </p:pic>
      <p:pic>
        <p:nvPicPr>
          <p:cNvPr id="29" name="Picture 28" descr="A black background with white text&#10;&#10;Description automatically generated">
            <a:extLst>
              <a:ext uri="{FF2B5EF4-FFF2-40B4-BE49-F238E27FC236}">
                <a16:creationId xmlns:a16="http://schemas.microsoft.com/office/drawing/2014/main" id="{C6B80997-2504-AE4E-2098-E7846BBA4E4C}"/>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574315" y="331031"/>
            <a:ext cx="2728842" cy="950571"/>
          </a:xfrm>
          <a:prstGeom prst="rect">
            <a:avLst/>
          </a:prstGeom>
        </p:spPr>
      </p:pic>
      <p:sp>
        <p:nvSpPr>
          <p:cNvPr id="2" name="TextBox 1">
            <a:extLst>
              <a:ext uri="{FF2B5EF4-FFF2-40B4-BE49-F238E27FC236}">
                <a16:creationId xmlns:a16="http://schemas.microsoft.com/office/drawing/2014/main" id="{CA48B5D9-0A0B-516D-E339-3E97457C8BC4}"/>
              </a:ext>
            </a:extLst>
          </p:cNvPr>
          <p:cNvSpPr txBox="1"/>
          <p:nvPr/>
        </p:nvSpPr>
        <p:spPr>
          <a:xfrm>
            <a:off x="6989376" y="5148481"/>
            <a:ext cx="4628309" cy="1107996"/>
          </a:xfrm>
          <a:prstGeom prst="rect">
            <a:avLst/>
          </a:prstGeom>
          <a:noFill/>
        </p:spPr>
        <p:txBody>
          <a:bodyPr wrap="square" rtlCol="0">
            <a:spAutoFit/>
          </a:bodyPr>
          <a:lstStyle/>
          <a:p>
            <a:r>
              <a:rPr lang="en-US" b="1" dirty="0">
                <a:solidFill>
                  <a:srgbClr val="FBF0D7"/>
                </a:solidFill>
                <a:latin typeface="Poppins" panose="00000500000000000000" pitchFamily="2" charset="0"/>
                <a:cs typeface="Poppins" panose="00000500000000000000" pitchFamily="2" charset="0"/>
              </a:rPr>
              <a:t>Nathan Anderson</a:t>
            </a:r>
          </a:p>
          <a:p>
            <a:r>
              <a:rPr lang="en-US" sz="1600" dirty="0">
                <a:solidFill>
                  <a:schemeClr val="bg1"/>
                </a:solidFill>
                <a:latin typeface="Poppins" panose="00000500000000000000" pitchFamily="2" charset="0"/>
                <a:cs typeface="Poppins" panose="00000500000000000000" pitchFamily="2" charset="0"/>
              </a:rPr>
              <a:t>Planning Specialist, Public Health Emergency Preparedness and Response</a:t>
            </a:r>
          </a:p>
          <a:p>
            <a:endParaRPr lang="en-US" sz="1600" dirty="0">
              <a:solidFill>
                <a:schemeClr val="bg1"/>
              </a:solidFill>
              <a:latin typeface="Poppins" panose="00000500000000000000" pitchFamily="2" charset="0"/>
              <a:cs typeface="Poppins" panose="00000500000000000000" pitchFamily="2" charset="0"/>
            </a:endParaRPr>
          </a:p>
        </p:txBody>
      </p:sp>
      <p:sp>
        <p:nvSpPr>
          <p:cNvPr id="3" name="Rectangle 1">
            <a:extLst>
              <a:ext uri="{FF2B5EF4-FFF2-40B4-BE49-F238E27FC236}">
                <a16:creationId xmlns:a16="http://schemas.microsoft.com/office/drawing/2014/main" id="{FEA8A8C7-6DD3-2B9D-DF85-FA6A88E0B8AC}"/>
              </a:ext>
            </a:extLst>
          </p:cNvPr>
          <p:cNvSpPr>
            <a:spLocks noChangeArrowheads="1"/>
          </p:cNvSpPr>
          <p:nvPr/>
        </p:nvSpPr>
        <p:spPr bwMode="auto">
          <a:xfrm>
            <a:off x="-846162" y="-474149"/>
            <a:ext cx="189547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Planning Specialist, Public Health Emergency Preparedness and Response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Rectangle 2">
            <a:extLst>
              <a:ext uri="{FF2B5EF4-FFF2-40B4-BE49-F238E27FC236}">
                <a16:creationId xmlns:a16="http://schemas.microsoft.com/office/drawing/2014/main" id="{F9F5ACA1-A743-521B-C35C-94161409F30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Planning Specialist, Public Health Emergency Preparedness and Response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86811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89FB1-6115-DC87-4E08-4AC0CD77F893}"/>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DF50ED6-0BFC-ED99-A6B4-C9CA3DEA0E4B}"/>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68689FF8-DB14-F155-5E8E-69AE848A09B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613225" y="6043484"/>
            <a:ext cx="1740557" cy="606309"/>
          </a:xfrm>
          <a:prstGeom prst="rect">
            <a:avLst/>
          </a:prstGeom>
        </p:spPr>
      </p:pic>
      <p:sp>
        <p:nvSpPr>
          <p:cNvPr id="8" name="TextBox 7">
            <a:extLst>
              <a:ext uri="{FF2B5EF4-FFF2-40B4-BE49-F238E27FC236}">
                <a16:creationId xmlns:a16="http://schemas.microsoft.com/office/drawing/2014/main" id="{0E68E944-5F5B-80A2-B197-C21879FC4AC6}"/>
              </a:ext>
            </a:extLst>
          </p:cNvPr>
          <p:cNvSpPr txBox="1">
            <a:spLocks/>
          </p:cNvSpPr>
          <p:nvPr/>
        </p:nvSpPr>
        <p:spPr>
          <a:xfrm>
            <a:off x="7548282" y="6119871"/>
            <a:ext cx="4131077" cy="400110"/>
          </a:xfrm>
          <a:prstGeom prst="rect">
            <a:avLst/>
          </a:prstGeom>
          <a:noFill/>
        </p:spPr>
        <p:txBody>
          <a:bodyPr wrap="square" rtlCol="0">
            <a:spAutoFit/>
          </a:bodyPr>
          <a:lstStyle/>
          <a:p>
            <a:pPr algn="r"/>
            <a:r>
              <a:rPr lang="en-US" sz="2000" dirty="0">
                <a:solidFill>
                  <a:srgbClr val="004960"/>
                </a:solidFill>
                <a:latin typeface="Poppins" panose="00000500000000000000" pitchFamily="2" charset="0"/>
                <a:cs typeface="Poppins" panose="00000500000000000000" pitchFamily="2" charset="0"/>
              </a:rPr>
              <a:t>kitsappublichealth.org/love</a:t>
            </a:r>
          </a:p>
        </p:txBody>
      </p:sp>
      <p:pic>
        <p:nvPicPr>
          <p:cNvPr id="2" name="Graphic 1" descr="Heart with solid fill">
            <a:extLst>
              <a:ext uri="{FF2B5EF4-FFF2-40B4-BE49-F238E27FC236}">
                <a16:creationId xmlns:a16="http://schemas.microsoft.com/office/drawing/2014/main" id="{22C84EBD-E9F4-18C4-9642-359131D716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81048" y="6091326"/>
            <a:ext cx="457200" cy="457200"/>
          </a:xfrm>
          <a:prstGeom prst="rect">
            <a:avLst/>
          </a:prstGeom>
        </p:spPr>
      </p:pic>
      <p:pic>
        <p:nvPicPr>
          <p:cNvPr id="12" name="kphd_tough_love_video_horizontal (720p)">
            <a:hlinkClick r:id="" action="ppaction://media"/>
            <a:extLst>
              <a:ext uri="{FF2B5EF4-FFF2-40B4-BE49-F238E27FC236}">
                <a16:creationId xmlns:a16="http://schemas.microsoft.com/office/drawing/2014/main" id="{8E433858-8391-A3D0-1AB9-D614F8D4984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72899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8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C3924-9FD1-6C7D-222A-09462D0BE3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043B56-0E12-2A48-E7D1-FC86EE74BA9E}"/>
              </a:ext>
            </a:extLst>
          </p:cNvPr>
          <p:cNvSpPr txBox="1">
            <a:spLocks/>
          </p:cNvSpPr>
          <p:nvPr/>
        </p:nvSpPr>
        <p:spPr>
          <a:xfrm>
            <a:off x="326157" y="-64515"/>
            <a:ext cx="9799976" cy="11210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dirty="0">
                <a:solidFill>
                  <a:srgbClr val="004960"/>
                </a:solidFill>
                <a:latin typeface="Poppins" panose="00000500000000000000" pitchFamily="2" charset="0"/>
                <a:cs typeface="Poppins" panose="00000500000000000000" pitchFamily="2" charset="0"/>
              </a:rPr>
              <a:t>Website</a:t>
            </a:r>
          </a:p>
        </p:txBody>
      </p:sp>
      <p:pic>
        <p:nvPicPr>
          <p:cNvPr id="19" name="Picture 18">
            <a:extLst>
              <a:ext uri="{FF2B5EF4-FFF2-40B4-BE49-F238E27FC236}">
                <a16:creationId xmlns:a16="http://schemas.microsoft.com/office/drawing/2014/main" id="{5D6DC7C3-D40A-337B-977A-DED4B6AA8BBC}"/>
              </a:ext>
            </a:extLst>
          </p:cNvPr>
          <p:cNvPicPr>
            <a:picLocks noChangeAspect="1"/>
          </p:cNvPicPr>
          <p:nvPr/>
        </p:nvPicPr>
        <p:blipFill>
          <a:blip r:embed="rId2"/>
          <a:stretch>
            <a:fillRect/>
          </a:stretch>
        </p:blipFill>
        <p:spPr>
          <a:xfrm>
            <a:off x="5346096" y="169333"/>
            <a:ext cx="6727372" cy="6146800"/>
          </a:xfrm>
          <a:prstGeom prst="rect">
            <a:avLst/>
          </a:prstGeom>
          <a:effectLst>
            <a:glow rad="63500">
              <a:schemeClr val="bg2">
                <a:lumMod val="75000"/>
                <a:alpha val="40000"/>
              </a:schemeClr>
            </a:glow>
          </a:effectLst>
        </p:spPr>
      </p:pic>
      <p:pic>
        <p:nvPicPr>
          <p:cNvPr id="13" name="Picture 12">
            <a:extLst>
              <a:ext uri="{FF2B5EF4-FFF2-40B4-BE49-F238E27FC236}">
                <a16:creationId xmlns:a16="http://schemas.microsoft.com/office/drawing/2014/main" id="{2A83ABD8-02D3-C5A9-EFEF-CB2ACF8E6C0C}"/>
              </a:ext>
            </a:extLst>
          </p:cNvPr>
          <p:cNvPicPr>
            <a:picLocks noChangeAspect="1"/>
          </p:cNvPicPr>
          <p:nvPr/>
        </p:nvPicPr>
        <p:blipFill>
          <a:blip r:embed="rId3"/>
          <a:stretch>
            <a:fillRect/>
          </a:stretch>
        </p:blipFill>
        <p:spPr>
          <a:xfrm>
            <a:off x="185547" y="1428270"/>
            <a:ext cx="5727266" cy="4754711"/>
          </a:xfrm>
          <a:prstGeom prst="rect">
            <a:avLst/>
          </a:prstGeom>
          <a:effectLst>
            <a:glow rad="63500">
              <a:schemeClr val="bg2">
                <a:lumMod val="75000"/>
                <a:alpha val="40000"/>
              </a:schemeClr>
            </a:glow>
          </a:effectLst>
        </p:spPr>
      </p:pic>
      <p:sp>
        <p:nvSpPr>
          <p:cNvPr id="20" name="TextBox 19">
            <a:extLst>
              <a:ext uri="{FF2B5EF4-FFF2-40B4-BE49-F238E27FC236}">
                <a16:creationId xmlns:a16="http://schemas.microsoft.com/office/drawing/2014/main" id="{63AA8645-9477-06DC-101D-908806D0BBFA}"/>
              </a:ext>
            </a:extLst>
          </p:cNvPr>
          <p:cNvSpPr txBox="1">
            <a:spLocks/>
          </p:cNvSpPr>
          <p:nvPr/>
        </p:nvSpPr>
        <p:spPr>
          <a:xfrm>
            <a:off x="0" y="785845"/>
            <a:ext cx="3969712" cy="400110"/>
          </a:xfrm>
          <a:prstGeom prst="rect">
            <a:avLst/>
          </a:prstGeom>
          <a:noFill/>
        </p:spPr>
        <p:txBody>
          <a:bodyPr wrap="square" rtlCol="0">
            <a:spAutoFit/>
          </a:bodyPr>
          <a:lstStyle/>
          <a:p>
            <a:pPr algn="r"/>
            <a:r>
              <a:rPr lang="en-US" sz="2000" dirty="0">
                <a:solidFill>
                  <a:srgbClr val="004960"/>
                </a:solidFill>
                <a:latin typeface="Poppins" panose="00000500000000000000" pitchFamily="2" charset="0"/>
                <a:cs typeface="Poppins" panose="00000500000000000000" pitchFamily="2" charset="0"/>
              </a:rPr>
              <a:t>kitsappublichealth.org/love</a:t>
            </a:r>
          </a:p>
        </p:txBody>
      </p:sp>
    </p:spTree>
    <p:extLst>
      <p:ext uri="{BB962C8B-B14F-4D97-AF65-F5344CB8AC3E}">
        <p14:creationId xmlns:p14="http://schemas.microsoft.com/office/powerpoint/2010/main" val="2231872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613225" y="6043484"/>
            <a:ext cx="1740557"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7709648" y="6119871"/>
            <a:ext cx="3969712" cy="400110"/>
          </a:xfrm>
          <a:prstGeom prst="rect">
            <a:avLst/>
          </a:prstGeom>
          <a:noFill/>
        </p:spPr>
        <p:txBody>
          <a:bodyPr wrap="square" rtlCol="0">
            <a:spAutoFit/>
          </a:bodyPr>
          <a:lstStyle/>
          <a:p>
            <a:pPr algn="r"/>
            <a:r>
              <a:rPr lang="en-US" sz="2000" dirty="0">
                <a:solidFill>
                  <a:srgbClr val="004960"/>
                </a:solidFill>
                <a:latin typeface="Poppins" panose="00000500000000000000" pitchFamily="2" charset="0"/>
                <a:cs typeface="Poppins" panose="00000500000000000000" pitchFamily="2" charset="0"/>
              </a:rPr>
              <a:t>kitsappublichealth.org/love</a:t>
            </a:r>
          </a:p>
        </p:txBody>
      </p:sp>
      <p:pic>
        <p:nvPicPr>
          <p:cNvPr id="4" name="Content Placeholder 3">
            <a:extLst>
              <a:ext uri="{FF2B5EF4-FFF2-40B4-BE49-F238E27FC236}">
                <a16:creationId xmlns:a16="http://schemas.microsoft.com/office/drawing/2014/main" id="{2E05A72D-6F98-B1DF-6320-80747EFA17C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728" t="2037" r="3146" b="2381"/>
          <a:stretch>
            <a:fillRect/>
          </a:stretch>
        </p:blipFill>
        <p:spPr>
          <a:xfrm>
            <a:off x="4422891" y="85230"/>
            <a:ext cx="7132321" cy="5597719"/>
          </a:xfrm>
          <a:effectLst>
            <a:glow rad="63500">
              <a:schemeClr val="bg2">
                <a:lumMod val="75000"/>
                <a:alpha val="40000"/>
              </a:schemeClr>
            </a:glow>
          </a:effectLst>
        </p:spPr>
      </p:pic>
      <p:pic>
        <p:nvPicPr>
          <p:cNvPr id="9" name="Graphic 8" descr="Heart with solid fill">
            <a:extLst>
              <a:ext uri="{FF2B5EF4-FFF2-40B4-BE49-F238E27FC236}">
                <a16:creationId xmlns:a16="http://schemas.microsoft.com/office/drawing/2014/main" id="{3D904532-E69E-C7BE-C04C-34086F72FA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81048" y="6091326"/>
            <a:ext cx="457200" cy="457200"/>
          </a:xfrm>
          <a:prstGeom prst="rect">
            <a:avLst/>
          </a:prstGeom>
        </p:spPr>
      </p:pic>
      <p:sp>
        <p:nvSpPr>
          <p:cNvPr id="2" name="Title 1">
            <a:extLst>
              <a:ext uri="{FF2B5EF4-FFF2-40B4-BE49-F238E27FC236}">
                <a16:creationId xmlns:a16="http://schemas.microsoft.com/office/drawing/2014/main" id="{7B21F22A-9A53-0872-4A35-0101F43815C9}"/>
              </a:ext>
            </a:extLst>
          </p:cNvPr>
          <p:cNvSpPr txBox="1">
            <a:spLocks/>
          </p:cNvSpPr>
          <p:nvPr/>
        </p:nvSpPr>
        <p:spPr>
          <a:xfrm>
            <a:off x="274268" y="1763056"/>
            <a:ext cx="3798199" cy="11210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solidFill>
                  <a:srgbClr val="004960"/>
                </a:solidFill>
                <a:latin typeface="Poppins" panose="00000500000000000000" pitchFamily="2" charset="0"/>
                <a:cs typeface="Poppins" panose="00000500000000000000" pitchFamily="2" charset="0"/>
              </a:rPr>
              <a:t>Partner toolkit</a:t>
            </a:r>
          </a:p>
        </p:txBody>
      </p:sp>
      <p:sp>
        <p:nvSpPr>
          <p:cNvPr id="3" name="TextBox 2">
            <a:extLst>
              <a:ext uri="{FF2B5EF4-FFF2-40B4-BE49-F238E27FC236}">
                <a16:creationId xmlns:a16="http://schemas.microsoft.com/office/drawing/2014/main" id="{CF023C83-2F40-6BBE-C75D-D3ED0BEAEAF6}"/>
              </a:ext>
            </a:extLst>
          </p:cNvPr>
          <p:cNvSpPr txBox="1">
            <a:spLocks/>
          </p:cNvSpPr>
          <p:nvPr/>
        </p:nvSpPr>
        <p:spPr>
          <a:xfrm>
            <a:off x="267105" y="3583780"/>
            <a:ext cx="3969712" cy="400110"/>
          </a:xfrm>
          <a:prstGeom prst="rect">
            <a:avLst/>
          </a:prstGeom>
          <a:noFill/>
        </p:spPr>
        <p:txBody>
          <a:bodyPr wrap="square" rtlCol="0">
            <a:spAutoFit/>
          </a:bodyPr>
          <a:lstStyle/>
          <a:p>
            <a:r>
              <a:rPr lang="en-US" sz="2000" dirty="0">
                <a:solidFill>
                  <a:srgbClr val="004960"/>
                </a:solidFill>
                <a:latin typeface="Poppins" panose="00000500000000000000" pitchFamily="2" charset="0"/>
                <a:cs typeface="Poppins" panose="00000500000000000000" pitchFamily="2" charset="0"/>
              </a:rPr>
              <a:t>kitsappublichealth.org/love</a:t>
            </a:r>
          </a:p>
        </p:txBody>
      </p:sp>
      <p:sp>
        <p:nvSpPr>
          <p:cNvPr id="6" name="TextBox 5">
            <a:extLst>
              <a:ext uri="{FF2B5EF4-FFF2-40B4-BE49-F238E27FC236}">
                <a16:creationId xmlns:a16="http://schemas.microsoft.com/office/drawing/2014/main" id="{F753A574-8502-3C6F-B9AE-68C70D89E05E}"/>
              </a:ext>
            </a:extLst>
          </p:cNvPr>
          <p:cNvSpPr txBox="1">
            <a:spLocks/>
          </p:cNvSpPr>
          <p:nvPr/>
        </p:nvSpPr>
        <p:spPr>
          <a:xfrm>
            <a:off x="267105" y="3254288"/>
            <a:ext cx="3969712" cy="400110"/>
          </a:xfrm>
          <a:prstGeom prst="rect">
            <a:avLst/>
          </a:prstGeom>
          <a:noFill/>
        </p:spPr>
        <p:txBody>
          <a:bodyPr wrap="square" rtlCol="0">
            <a:spAutoFit/>
          </a:bodyPr>
          <a:lstStyle/>
          <a:p>
            <a:r>
              <a:rPr lang="en-US" sz="2000" b="1" dirty="0">
                <a:solidFill>
                  <a:srgbClr val="004960"/>
                </a:solidFill>
                <a:latin typeface="Poppins" panose="00000500000000000000" pitchFamily="2" charset="0"/>
                <a:cs typeface="Poppins" panose="00000500000000000000" pitchFamily="2" charset="0"/>
              </a:rPr>
              <a:t>Available at: </a:t>
            </a:r>
          </a:p>
        </p:txBody>
      </p:sp>
    </p:spTree>
    <p:extLst>
      <p:ext uri="{BB962C8B-B14F-4D97-AF65-F5344CB8AC3E}">
        <p14:creationId xmlns:p14="http://schemas.microsoft.com/office/powerpoint/2010/main" val="3154588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B93AA-F5EA-FEF4-0A38-1B4FD6FB6D44}"/>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CC5C54D-A7DE-1797-34C3-AF6AA19BC50F}"/>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36ACDEF7-07D5-67ED-A815-E23C9FE02CB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613225" y="6043484"/>
            <a:ext cx="1740557" cy="606309"/>
          </a:xfrm>
          <a:prstGeom prst="rect">
            <a:avLst/>
          </a:prstGeom>
        </p:spPr>
      </p:pic>
      <p:sp>
        <p:nvSpPr>
          <p:cNvPr id="8" name="TextBox 7">
            <a:extLst>
              <a:ext uri="{FF2B5EF4-FFF2-40B4-BE49-F238E27FC236}">
                <a16:creationId xmlns:a16="http://schemas.microsoft.com/office/drawing/2014/main" id="{FFAFAA80-3D17-1B71-61F3-FDF99AC8E53C}"/>
              </a:ext>
            </a:extLst>
          </p:cNvPr>
          <p:cNvSpPr txBox="1">
            <a:spLocks/>
          </p:cNvSpPr>
          <p:nvPr/>
        </p:nvSpPr>
        <p:spPr>
          <a:xfrm>
            <a:off x="7709648" y="6119871"/>
            <a:ext cx="3969712" cy="400110"/>
          </a:xfrm>
          <a:prstGeom prst="rect">
            <a:avLst/>
          </a:prstGeom>
          <a:noFill/>
        </p:spPr>
        <p:txBody>
          <a:bodyPr wrap="square" rtlCol="0">
            <a:spAutoFit/>
          </a:bodyPr>
          <a:lstStyle/>
          <a:p>
            <a:pPr algn="r"/>
            <a:r>
              <a:rPr lang="en-US" sz="2000" dirty="0">
                <a:solidFill>
                  <a:srgbClr val="004960"/>
                </a:solidFill>
                <a:latin typeface="Poppins" panose="00000500000000000000" pitchFamily="2" charset="0"/>
                <a:cs typeface="Poppins" panose="00000500000000000000" pitchFamily="2" charset="0"/>
              </a:rPr>
              <a:t>kitsappublichealth.org/love</a:t>
            </a:r>
          </a:p>
        </p:txBody>
      </p:sp>
      <p:pic>
        <p:nvPicPr>
          <p:cNvPr id="9" name="Graphic 8" descr="Heart with solid fill">
            <a:extLst>
              <a:ext uri="{FF2B5EF4-FFF2-40B4-BE49-F238E27FC236}">
                <a16:creationId xmlns:a16="http://schemas.microsoft.com/office/drawing/2014/main" id="{7C137DC7-D658-019A-EC89-616C9F5153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81048" y="6091326"/>
            <a:ext cx="457200" cy="457200"/>
          </a:xfrm>
          <a:prstGeom prst="rect">
            <a:avLst/>
          </a:prstGeom>
        </p:spPr>
      </p:pic>
      <p:sp>
        <p:nvSpPr>
          <p:cNvPr id="2" name="Title 1">
            <a:extLst>
              <a:ext uri="{FF2B5EF4-FFF2-40B4-BE49-F238E27FC236}">
                <a16:creationId xmlns:a16="http://schemas.microsoft.com/office/drawing/2014/main" id="{74292C46-6F94-DEF7-A34E-372773193A67}"/>
              </a:ext>
            </a:extLst>
          </p:cNvPr>
          <p:cNvSpPr txBox="1">
            <a:spLocks/>
          </p:cNvSpPr>
          <p:nvPr/>
        </p:nvSpPr>
        <p:spPr>
          <a:xfrm>
            <a:off x="265165" y="114845"/>
            <a:ext cx="3798199" cy="11210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solidFill>
                  <a:srgbClr val="004960"/>
                </a:solidFill>
                <a:latin typeface="Poppins" panose="00000500000000000000" pitchFamily="2" charset="0"/>
                <a:cs typeface="Poppins" panose="00000500000000000000" pitchFamily="2" charset="0"/>
              </a:rPr>
              <a:t>Media</a:t>
            </a:r>
          </a:p>
        </p:txBody>
      </p:sp>
      <p:sp>
        <p:nvSpPr>
          <p:cNvPr id="12" name="TextBox 11">
            <a:extLst>
              <a:ext uri="{FF2B5EF4-FFF2-40B4-BE49-F238E27FC236}">
                <a16:creationId xmlns:a16="http://schemas.microsoft.com/office/drawing/2014/main" id="{51BC384B-9D73-1654-6E51-C2DA1370EF4E}"/>
              </a:ext>
            </a:extLst>
          </p:cNvPr>
          <p:cNvSpPr txBox="1">
            <a:spLocks/>
          </p:cNvSpPr>
          <p:nvPr/>
        </p:nvSpPr>
        <p:spPr>
          <a:xfrm>
            <a:off x="327456" y="1223991"/>
            <a:ext cx="3871681" cy="5016758"/>
          </a:xfrm>
          <a:prstGeom prst="rect">
            <a:avLst/>
          </a:prstGeom>
          <a:noFill/>
        </p:spPr>
        <p:txBody>
          <a:bodyPr wrap="square" rtlCol="0">
            <a:spAutoFit/>
          </a:bodyPr>
          <a:lstStyle/>
          <a:p>
            <a:r>
              <a:rPr lang="en-US" sz="2000" b="1" dirty="0">
                <a:solidFill>
                  <a:srgbClr val="004960"/>
                </a:solidFill>
                <a:latin typeface="Poppins" panose="00000500000000000000" pitchFamily="2" charset="0"/>
                <a:cs typeface="Poppins" panose="00000500000000000000" pitchFamily="2" charset="0"/>
              </a:rPr>
              <a:t>Paid advertising: </a:t>
            </a:r>
          </a:p>
          <a:p>
            <a:pPr marL="342900" indent="-342900">
              <a:buFont typeface="Arial" panose="020B0604020202020204" pitchFamily="34" charset="0"/>
              <a:buChar char="•"/>
            </a:pPr>
            <a:r>
              <a:rPr lang="en-US" sz="2000" dirty="0">
                <a:solidFill>
                  <a:srgbClr val="004960"/>
                </a:solidFill>
                <a:latin typeface="Poppins" panose="00000500000000000000" pitchFamily="2" charset="0"/>
                <a:cs typeface="Poppins" panose="00000500000000000000" pitchFamily="2" charset="0"/>
              </a:rPr>
              <a:t>Social media &amp; YouTube</a:t>
            </a:r>
          </a:p>
          <a:p>
            <a:pPr marL="342900" indent="-342900">
              <a:buFont typeface="Arial" panose="020B0604020202020204" pitchFamily="34" charset="0"/>
              <a:buChar char="•"/>
            </a:pPr>
            <a:r>
              <a:rPr lang="en-US" sz="2000" dirty="0">
                <a:solidFill>
                  <a:srgbClr val="004960"/>
                </a:solidFill>
                <a:latin typeface="Poppins" panose="00000500000000000000" pitchFamily="2" charset="0"/>
                <a:cs typeface="Poppins" panose="00000500000000000000" pitchFamily="2" charset="0"/>
              </a:rPr>
              <a:t>Shopping cart ads</a:t>
            </a:r>
          </a:p>
          <a:p>
            <a:pPr marL="342900" indent="-342900">
              <a:buFont typeface="Arial" panose="020B0604020202020204" pitchFamily="34" charset="0"/>
              <a:buChar char="•"/>
            </a:pPr>
            <a:r>
              <a:rPr lang="en-US" sz="2000" dirty="0">
                <a:solidFill>
                  <a:srgbClr val="004960"/>
                </a:solidFill>
                <a:latin typeface="Poppins" panose="00000500000000000000" pitchFamily="2" charset="0"/>
                <a:cs typeface="Poppins" panose="00000500000000000000" pitchFamily="2" charset="0"/>
              </a:rPr>
              <a:t>Smokestack </a:t>
            </a:r>
          </a:p>
          <a:p>
            <a:pPr marL="342900" indent="-342900">
              <a:buFont typeface="Arial" panose="020B0604020202020204" pitchFamily="34" charset="0"/>
              <a:buChar char="•"/>
            </a:pPr>
            <a:r>
              <a:rPr lang="en-US" sz="2000" dirty="0">
                <a:solidFill>
                  <a:srgbClr val="004960"/>
                </a:solidFill>
                <a:latin typeface="Poppins" panose="00000500000000000000" pitchFamily="2" charset="0"/>
                <a:cs typeface="Poppins" panose="00000500000000000000" pitchFamily="2" charset="0"/>
              </a:rPr>
              <a:t>Roxy Theatre</a:t>
            </a:r>
          </a:p>
          <a:p>
            <a:pPr marL="342900" indent="-342900">
              <a:buFont typeface="Arial" panose="020B0604020202020204" pitchFamily="34" charset="0"/>
              <a:buChar char="•"/>
            </a:pPr>
            <a:endParaRPr lang="en-US" sz="2000" dirty="0">
              <a:solidFill>
                <a:srgbClr val="004960"/>
              </a:solidFill>
              <a:latin typeface="Poppins" panose="00000500000000000000" pitchFamily="2" charset="0"/>
              <a:cs typeface="Poppins" panose="00000500000000000000" pitchFamily="2" charset="0"/>
            </a:endParaRPr>
          </a:p>
          <a:p>
            <a:r>
              <a:rPr lang="en-US" sz="2000" b="1" dirty="0">
                <a:solidFill>
                  <a:srgbClr val="004960"/>
                </a:solidFill>
                <a:latin typeface="Poppins" panose="00000500000000000000" pitchFamily="2" charset="0"/>
                <a:cs typeface="Poppins" panose="00000500000000000000" pitchFamily="2" charset="0"/>
              </a:rPr>
              <a:t>Additional media:  </a:t>
            </a:r>
          </a:p>
          <a:p>
            <a:pPr marL="342900" indent="-342900">
              <a:buFont typeface="Arial" panose="020B0604020202020204" pitchFamily="34" charset="0"/>
              <a:buChar char="•"/>
            </a:pPr>
            <a:r>
              <a:rPr lang="en-US" sz="2000" dirty="0">
                <a:solidFill>
                  <a:srgbClr val="004960"/>
                </a:solidFill>
                <a:latin typeface="Poppins" panose="00000500000000000000" pitchFamily="2" charset="0"/>
                <a:cs typeface="Poppins" panose="00000500000000000000" pitchFamily="2" charset="0"/>
              </a:rPr>
              <a:t>Website</a:t>
            </a:r>
          </a:p>
          <a:p>
            <a:pPr marL="342900" indent="-342900">
              <a:buFont typeface="Arial" panose="020B0604020202020204" pitchFamily="34" charset="0"/>
              <a:buChar char="•"/>
            </a:pPr>
            <a:r>
              <a:rPr lang="en-US" sz="2000" dirty="0">
                <a:solidFill>
                  <a:srgbClr val="004960"/>
                </a:solidFill>
                <a:latin typeface="Poppins" panose="00000500000000000000" pitchFamily="2" charset="0"/>
                <a:cs typeface="Poppins" panose="00000500000000000000" pitchFamily="2" charset="0"/>
              </a:rPr>
              <a:t>Email/text bulletins</a:t>
            </a:r>
          </a:p>
          <a:p>
            <a:pPr marL="342900" indent="-342900">
              <a:buFont typeface="Arial" panose="020B0604020202020204" pitchFamily="34" charset="0"/>
              <a:buChar char="•"/>
            </a:pPr>
            <a:r>
              <a:rPr lang="en-US" sz="2000" dirty="0">
                <a:solidFill>
                  <a:srgbClr val="004960"/>
                </a:solidFill>
                <a:latin typeface="Poppins" panose="00000500000000000000" pitchFamily="2" charset="0"/>
                <a:cs typeface="Poppins" panose="00000500000000000000" pitchFamily="2" charset="0"/>
              </a:rPr>
              <a:t>BKAT PSAs </a:t>
            </a:r>
          </a:p>
          <a:p>
            <a:pPr marL="342900" indent="-342900">
              <a:buFont typeface="Arial" panose="020B0604020202020204" pitchFamily="34" charset="0"/>
              <a:buChar char="•"/>
            </a:pPr>
            <a:r>
              <a:rPr lang="en-US" sz="2000" dirty="0">
                <a:solidFill>
                  <a:srgbClr val="004960"/>
                </a:solidFill>
                <a:latin typeface="Poppins" panose="00000500000000000000" pitchFamily="2" charset="0"/>
                <a:cs typeface="Poppins" panose="00000500000000000000" pitchFamily="2" charset="0"/>
              </a:rPr>
              <a:t>Outreach through partners</a:t>
            </a:r>
          </a:p>
          <a:p>
            <a:pPr marL="342900" indent="-342900">
              <a:buFont typeface="Arial" panose="020B0604020202020204" pitchFamily="34" charset="0"/>
              <a:buChar char="•"/>
            </a:pPr>
            <a:r>
              <a:rPr lang="en-US" sz="2000" dirty="0">
                <a:solidFill>
                  <a:srgbClr val="004960"/>
                </a:solidFill>
                <a:latin typeface="Poppins" panose="00000500000000000000" pitchFamily="2" charset="0"/>
                <a:cs typeface="Poppins" panose="00000500000000000000" pitchFamily="2" charset="0"/>
              </a:rPr>
              <a:t>News media outreach</a:t>
            </a:r>
          </a:p>
          <a:p>
            <a:pPr marL="342900" indent="-342900">
              <a:buFont typeface="Arial" panose="020B0604020202020204" pitchFamily="34" charset="0"/>
              <a:buChar char="•"/>
            </a:pPr>
            <a:endParaRPr lang="en-US" sz="2000" dirty="0">
              <a:solidFill>
                <a:srgbClr val="004960"/>
              </a:solidFill>
              <a:latin typeface="Poppins" panose="00000500000000000000" pitchFamily="2" charset="0"/>
              <a:cs typeface="Poppins" panose="00000500000000000000" pitchFamily="2" charset="0"/>
            </a:endParaRPr>
          </a:p>
          <a:p>
            <a:endParaRPr lang="en-US" sz="2000" dirty="0">
              <a:solidFill>
                <a:srgbClr val="004960"/>
              </a:solidFill>
              <a:latin typeface="Poppins" panose="00000500000000000000" pitchFamily="2" charset="0"/>
              <a:cs typeface="Poppins" panose="00000500000000000000" pitchFamily="2" charset="0"/>
            </a:endParaRPr>
          </a:p>
          <a:p>
            <a:endParaRPr lang="en-US" sz="2000" dirty="0">
              <a:solidFill>
                <a:srgbClr val="004960"/>
              </a:solidFill>
              <a:latin typeface="Poppins" panose="00000500000000000000" pitchFamily="2" charset="0"/>
              <a:cs typeface="Poppins" panose="00000500000000000000" pitchFamily="2" charset="0"/>
            </a:endParaRPr>
          </a:p>
        </p:txBody>
      </p:sp>
      <p:pic>
        <p:nvPicPr>
          <p:cNvPr id="22" name="Picture 21">
            <a:extLst>
              <a:ext uri="{FF2B5EF4-FFF2-40B4-BE49-F238E27FC236}">
                <a16:creationId xmlns:a16="http://schemas.microsoft.com/office/drawing/2014/main" id="{70356174-09D5-64B6-3927-810307F1E2B5}"/>
              </a:ext>
            </a:extLst>
          </p:cNvPr>
          <p:cNvPicPr>
            <a:picLocks noChangeAspect="1"/>
          </p:cNvPicPr>
          <p:nvPr/>
        </p:nvPicPr>
        <p:blipFill>
          <a:blip r:embed="rId5"/>
          <a:stretch>
            <a:fillRect/>
          </a:stretch>
        </p:blipFill>
        <p:spPr>
          <a:xfrm>
            <a:off x="7938248" y="145524"/>
            <a:ext cx="2764090" cy="4970814"/>
          </a:xfrm>
          <a:prstGeom prst="rect">
            <a:avLst/>
          </a:prstGeom>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5DBBF9F3-14EB-8243-763F-20A1CEB96FDA}"/>
              </a:ext>
            </a:extLst>
          </p:cNvPr>
          <p:cNvPicPr>
            <a:picLocks noChangeAspect="1"/>
          </p:cNvPicPr>
          <p:nvPr/>
        </p:nvPicPr>
        <p:blipFill>
          <a:blip r:embed="rId6"/>
          <a:stretch>
            <a:fillRect/>
          </a:stretch>
        </p:blipFill>
        <p:spPr>
          <a:xfrm>
            <a:off x="9186313" y="2761774"/>
            <a:ext cx="2616667" cy="2777339"/>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4376A896-96C2-DC83-F1E6-6FAD3FF00702}"/>
              </a:ext>
            </a:extLst>
          </p:cNvPr>
          <p:cNvPicPr>
            <a:picLocks noChangeAspect="1"/>
          </p:cNvPicPr>
          <p:nvPr/>
        </p:nvPicPr>
        <p:blipFill>
          <a:blip r:embed="rId7"/>
          <a:stretch>
            <a:fillRect/>
          </a:stretch>
        </p:blipFill>
        <p:spPr>
          <a:xfrm>
            <a:off x="4836679" y="114845"/>
            <a:ext cx="2644369" cy="5128704"/>
          </a:xfrm>
          <a:prstGeom prst="rect">
            <a:avLst/>
          </a:prstGeom>
          <a:effectLst>
            <a:outerShdw blurRad="50800" dist="38100" dir="2700000" algn="tl" rotWithShape="0">
              <a:prstClr val="black">
                <a:alpha val="40000"/>
              </a:prstClr>
            </a:outerShdw>
          </a:effectLst>
        </p:spPr>
      </p:pic>
      <p:sp>
        <p:nvSpPr>
          <p:cNvPr id="3" name="Rectangle 1">
            <a:extLst>
              <a:ext uri="{FF2B5EF4-FFF2-40B4-BE49-F238E27FC236}">
                <a16:creationId xmlns:a16="http://schemas.microsoft.com/office/drawing/2014/main" id="{95108804-704F-21F0-5B08-A496AEFBE9B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a:extLst>
              <a:ext uri="{FF2B5EF4-FFF2-40B4-BE49-F238E27FC236}">
                <a16:creationId xmlns:a16="http://schemas.microsoft.com/office/drawing/2014/main" id="{FC2E3E11-CA2C-EEA7-FF5E-E1BF715F3FB0}"/>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3">
            <a:extLst>
              <a:ext uri="{FF2B5EF4-FFF2-40B4-BE49-F238E27FC236}">
                <a16:creationId xmlns:a16="http://schemas.microsoft.com/office/drawing/2014/main" id="{E83ECBE2-6789-2971-5A05-3CEA7E7C474A}"/>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4">
            <a:extLst>
              <a:ext uri="{FF2B5EF4-FFF2-40B4-BE49-F238E27FC236}">
                <a16:creationId xmlns:a16="http://schemas.microsoft.com/office/drawing/2014/main" id="{2885B0F5-2245-5C14-3B10-6FC54AB5226B}"/>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968249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sky with mountains in the distance&#10;&#10;Description automatically generated">
            <a:extLst>
              <a:ext uri="{FF2B5EF4-FFF2-40B4-BE49-F238E27FC236}">
                <a16:creationId xmlns:a16="http://schemas.microsoft.com/office/drawing/2014/main" id="{BB6CC0F0-DC90-F1F9-B38D-F91D21C75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9" name="Rectangle 8">
            <a:extLst>
              <a:ext uri="{FF2B5EF4-FFF2-40B4-BE49-F238E27FC236}">
                <a16:creationId xmlns:a16="http://schemas.microsoft.com/office/drawing/2014/main" id="{72EEA067-29F4-E3B4-2F51-AA35FBE08C30}"/>
              </a:ext>
            </a:extLst>
          </p:cNvPr>
          <p:cNvSpPr>
            <a:spLocks noGrp="1" noRot="1" noMove="1" noResize="1" noEditPoints="1" noAdjustHandles="1" noChangeArrowheads="1" noChangeShapeType="1"/>
          </p:cNvSpPr>
          <p:nvPr/>
        </p:nvSpPr>
        <p:spPr>
          <a:xfrm>
            <a:off x="0" y="0"/>
            <a:ext cx="12192000" cy="6858000"/>
          </a:xfrm>
          <a:prstGeom prst="rect">
            <a:avLst/>
          </a:prstGeom>
          <a:solidFill>
            <a:srgbClr val="004960">
              <a:alpha val="8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9D706F-FF57-0BDE-D74C-C93E80F5801A}"/>
              </a:ext>
            </a:extLst>
          </p:cNvPr>
          <p:cNvSpPr>
            <a:spLocks noGrp="1"/>
          </p:cNvSpPr>
          <p:nvPr>
            <p:ph type="ctrTitle"/>
          </p:nvPr>
        </p:nvSpPr>
        <p:spPr>
          <a:xfrm>
            <a:off x="2983345" y="2671482"/>
            <a:ext cx="8800338" cy="1647694"/>
          </a:xfrm>
        </p:spPr>
        <p:txBody>
          <a:bodyPr>
            <a:noAutofit/>
          </a:bodyPr>
          <a:lstStyle/>
          <a:p>
            <a:pPr algn="l"/>
            <a:r>
              <a:rPr lang="en-US" sz="4800" b="1" dirty="0">
                <a:solidFill>
                  <a:srgbClr val="FBF0D7"/>
                </a:solidFill>
                <a:latin typeface="Poppins" panose="00000500000000000000" pitchFamily="2" charset="0"/>
                <a:cs typeface="Poppins" panose="00000500000000000000" pitchFamily="2" charset="0"/>
              </a:rPr>
              <a:t>Community Engagement in Public Health Emergency Planning</a:t>
            </a:r>
          </a:p>
        </p:txBody>
      </p:sp>
      <p:cxnSp>
        <p:nvCxnSpPr>
          <p:cNvPr id="5" name="Straight Connector 4">
            <a:extLst>
              <a:ext uri="{FF2B5EF4-FFF2-40B4-BE49-F238E27FC236}">
                <a16:creationId xmlns:a16="http://schemas.microsoft.com/office/drawing/2014/main" id="{85C13D15-3B1E-716B-A6DD-EE264C100482}"/>
              </a:ext>
            </a:extLst>
          </p:cNvPr>
          <p:cNvCxnSpPr>
            <a:cxnSpLocks/>
          </p:cNvCxnSpPr>
          <p:nvPr/>
        </p:nvCxnSpPr>
        <p:spPr>
          <a:xfrm>
            <a:off x="2879028" y="2389517"/>
            <a:ext cx="0" cy="1725283"/>
          </a:xfrm>
          <a:prstGeom prst="line">
            <a:avLst/>
          </a:prstGeom>
          <a:ln w="50800">
            <a:solidFill>
              <a:srgbClr val="54B4B7"/>
            </a:solidFill>
          </a:ln>
        </p:spPr>
        <p:style>
          <a:lnRef idx="2">
            <a:schemeClr val="accent1"/>
          </a:lnRef>
          <a:fillRef idx="0">
            <a:schemeClr val="accent1"/>
          </a:fillRef>
          <a:effectRef idx="1">
            <a:schemeClr val="accent1"/>
          </a:effectRef>
          <a:fontRef idx="minor">
            <a:schemeClr val="tx1"/>
          </a:fontRef>
        </p:style>
      </p:cxnSp>
      <p:pic>
        <p:nvPicPr>
          <p:cNvPr id="16" name="Picture 15" descr="A white circle with blue text and blue letters&#10;&#10;Description automatically generated">
            <a:extLst>
              <a:ext uri="{FF2B5EF4-FFF2-40B4-BE49-F238E27FC236}">
                <a16:creationId xmlns:a16="http://schemas.microsoft.com/office/drawing/2014/main" id="{80C688BC-3884-1B51-B71A-C3BE2B61431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574315" y="5073728"/>
            <a:ext cx="1281379" cy="1257502"/>
          </a:xfrm>
          <a:prstGeom prst="rect">
            <a:avLst/>
          </a:prstGeom>
        </p:spPr>
      </p:pic>
      <p:sp>
        <p:nvSpPr>
          <p:cNvPr id="17" name="TextBox 16">
            <a:extLst>
              <a:ext uri="{FF2B5EF4-FFF2-40B4-BE49-F238E27FC236}">
                <a16:creationId xmlns:a16="http://schemas.microsoft.com/office/drawing/2014/main" id="{4A15DCF9-0195-62CF-F0D0-AD5D534BD96C}"/>
              </a:ext>
            </a:extLst>
          </p:cNvPr>
          <p:cNvSpPr txBox="1"/>
          <p:nvPr/>
        </p:nvSpPr>
        <p:spPr>
          <a:xfrm>
            <a:off x="5902873" y="5278169"/>
            <a:ext cx="5971944" cy="861774"/>
          </a:xfrm>
          <a:prstGeom prst="rect">
            <a:avLst/>
          </a:prstGeom>
          <a:noFill/>
        </p:spPr>
        <p:txBody>
          <a:bodyPr wrap="square" rtlCol="0">
            <a:spAutoFit/>
          </a:bodyPr>
          <a:lstStyle/>
          <a:p>
            <a:r>
              <a:rPr lang="en-US" b="1" dirty="0">
                <a:solidFill>
                  <a:srgbClr val="FBF0D7"/>
                </a:solidFill>
                <a:latin typeface="Poppins" panose="00000500000000000000" pitchFamily="2" charset="0"/>
                <a:cs typeface="Poppins" panose="00000500000000000000" pitchFamily="2" charset="0"/>
              </a:rPr>
              <a:t>Nathan Anderson</a:t>
            </a:r>
          </a:p>
          <a:p>
            <a:r>
              <a:rPr lang="en-US" sz="1600" dirty="0">
                <a:solidFill>
                  <a:schemeClr val="bg1"/>
                </a:solidFill>
                <a:latin typeface="Poppins" panose="00000500000000000000" pitchFamily="2" charset="0"/>
                <a:cs typeface="Poppins" panose="00000500000000000000" pitchFamily="2" charset="0"/>
              </a:rPr>
              <a:t>Planning Specialist</a:t>
            </a:r>
          </a:p>
          <a:p>
            <a:r>
              <a:rPr lang="en-US" sz="1600" dirty="0">
                <a:solidFill>
                  <a:schemeClr val="bg1"/>
                </a:solidFill>
                <a:latin typeface="Poppins" panose="00000500000000000000" pitchFamily="2" charset="0"/>
                <a:cs typeface="Poppins" panose="00000500000000000000" pitchFamily="2" charset="0"/>
              </a:rPr>
              <a:t>Public Health Emergency Preparedness and Response</a:t>
            </a:r>
          </a:p>
        </p:txBody>
      </p:sp>
      <p:pic>
        <p:nvPicPr>
          <p:cNvPr id="19" name="Picture 18" descr="A black background with white text&#10;&#10;Description automatically generated">
            <a:extLst>
              <a:ext uri="{FF2B5EF4-FFF2-40B4-BE49-F238E27FC236}">
                <a16:creationId xmlns:a16="http://schemas.microsoft.com/office/drawing/2014/main" id="{9707662A-B260-9FFB-2CE5-A17E8F9ECA00}"/>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574315" y="331031"/>
            <a:ext cx="2728842" cy="950571"/>
          </a:xfrm>
          <a:prstGeom prst="rect">
            <a:avLst/>
          </a:prstGeom>
        </p:spPr>
      </p:pic>
      <p:sp>
        <p:nvSpPr>
          <p:cNvPr id="3" name="TextBox 2">
            <a:extLst>
              <a:ext uri="{FF2B5EF4-FFF2-40B4-BE49-F238E27FC236}">
                <a16:creationId xmlns:a16="http://schemas.microsoft.com/office/drawing/2014/main" id="{A8695684-85AD-CC42-E511-B30C9C85B1B8}"/>
              </a:ext>
            </a:extLst>
          </p:cNvPr>
          <p:cNvSpPr txBox="1"/>
          <p:nvPr/>
        </p:nvSpPr>
        <p:spPr>
          <a:xfrm>
            <a:off x="8888845" y="331031"/>
            <a:ext cx="2526367" cy="338554"/>
          </a:xfrm>
          <a:prstGeom prst="rect">
            <a:avLst/>
          </a:prstGeom>
          <a:noFill/>
        </p:spPr>
        <p:txBody>
          <a:bodyPr wrap="square" rtlCol="0">
            <a:spAutoFit/>
          </a:bodyPr>
          <a:lstStyle/>
          <a:p>
            <a:pPr algn="r"/>
            <a:r>
              <a:rPr lang="en-US" sz="1600" dirty="0">
                <a:solidFill>
                  <a:schemeClr val="bg1"/>
                </a:solidFill>
                <a:latin typeface="Poppins" panose="00000500000000000000" pitchFamily="2" charset="0"/>
                <a:cs typeface="Poppins" panose="00000500000000000000" pitchFamily="2" charset="0"/>
              </a:rPr>
              <a:t>{ DATE}</a:t>
            </a:r>
          </a:p>
        </p:txBody>
      </p:sp>
    </p:spTree>
    <p:extLst>
      <p:ext uri="{BB962C8B-B14F-4D97-AF65-F5344CB8AC3E}">
        <p14:creationId xmlns:p14="http://schemas.microsoft.com/office/powerpoint/2010/main" val="3896953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986872-81B3-E948-0F81-68333CA8EA23}"/>
              </a:ext>
            </a:extLst>
          </p:cNvPr>
          <p:cNvSpPr>
            <a:spLocks noGrp="1" noRot="1" noMove="1" noResize="1" noEditPoints="1" noAdjustHandles="1" noChangeArrowheads="1" noChangeShapeType="1"/>
          </p:cNvSpPr>
          <p:nvPr/>
        </p:nvSpPr>
        <p:spPr>
          <a:xfrm>
            <a:off x="0" y="-1"/>
            <a:ext cx="12192000" cy="868673"/>
          </a:xfrm>
          <a:prstGeom prst="rect">
            <a:avLst/>
          </a:prstGeom>
          <a:solidFill>
            <a:srgbClr val="004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784657" y="99178"/>
            <a:ext cx="1740557"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7799294" y="6119871"/>
            <a:ext cx="3880065" cy="400110"/>
          </a:xfrm>
          <a:prstGeom prst="rect">
            <a:avLst/>
          </a:prstGeom>
          <a:noFill/>
        </p:spPr>
        <p:txBody>
          <a:bodyPr wrap="square" rtlCol="0">
            <a:spAutoFit/>
          </a:bodyPr>
          <a:lstStyle/>
          <a:p>
            <a:pPr algn="r"/>
            <a:r>
              <a:rPr lang="en-US" sz="2000" dirty="0">
                <a:solidFill>
                  <a:srgbClr val="004960"/>
                </a:solidFill>
                <a:latin typeface="Poppins" panose="00000500000000000000" pitchFamily="2" charset="0"/>
                <a:cs typeface="Poppins" panose="00000500000000000000" pitchFamily="2" charset="0"/>
              </a:rPr>
              <a:t>kitsappublichealth.org</a:t>
            </a:r>
          </a:p>
        </p:txBody>
      </p:sp>
      <p:sp>
        <p:nvSpPr>
          <p:cNvPr id="9" name="Title 1">
            <a:extLst>
              <a:ext uri="{FF2B5EF4-FFF2-40B4-BE49-F238E27FC236}">
                <a16:creationId xmlns:a16="http://schemas.microsoft.com/office/drawing/2014/main" id="{D9703F9E-AFAE-1080-5A11-76B5CCFC4E5B}"/>
              </a:ext>
            </a:extLst>
          </p:cNvPr>
          <p:cNvSpPr txBox="1">
            <a:spLocks/>
          </p:cNvSpPr>
          <p:nvPr/>
        </p:nvSpPr>
        <p:spPr>
          <a:xfrm>
            <a:off x="311767" y="64011"/>
            <a:ext cx="10134822" cy="80466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FBF0D7"/>
                </a:solidFill>
                <a:latin typeface="Poppins" panose="00000500000000000000" pitchFamily="2" charset="0"/>
                <a:cs typeface="Poppins" panose="00000500000000000000" pitchFamily="2" charset="0"/>
              </a:rPr>
              <a:t>What is Emergency Management?</a:t>
            </a:r>
          </a:p>
        </p:txBody>
      </p:sp>
      <p:cxnSp>
        <p:nvCxnSpPr>
          <p:cNvPr id="4" name="Straight Connector 3">
            <a:extLst>
              <a:ext uri="{FF2B5EF4-FFF2-40B4-BE49-F238E27FC236}">
                <a16:creationId xmlns:a16="http://schemas.microsoft.com/office/drawing/2014/main" id="{0E479BDF-EC50-7FD7-13AA-D775C95F972A}"/>
              </a:ext>
            </a:extLst>
          </p:cNvPr>
          <p:cNvCxnSpPr>
            <a:cxnSpLocks noGrp="1" noRot="1" noMove="1" noResize="1" noEditPoints="1" noAdjustHandles="1" noChangeArrowheads="1" noChangeShapeType="1"/>
          </p:cNvCxnSpPr>
          <p:nvPr/>
        </p:nvCxnSpPr>
        <p:spPr>
          <a:xfrm>
            <a:off x="0" y="868676"/>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sp>
        <p:nvSpPr>
          <p:cNvPr id="11" name="Content Placeholder 2">
            <a:extLst>
              <a:ext uri="{FF2B5EF4-FFF2-40B4-BE49-F238E27FC236}">
                <a16:creationId xmlns:a16="http://schemas.microsoft.com/office/drawing/2014/main" id="{518C3D44-4FBB-14CA-BD31-A80C8D51383F}"/>
              </a:ext>
            </a:extLst>
          </p:cNvPr>
          <p:cNvSpPr>
            <a:spLocks noGrp="1"/>
          </p:cNvSpPr>
          <p:nvPr>
            <p:ph idx="1"/>
          </p:nvPr>
        </p:nvSpPr>
        <p:spPr>
          <a:xfrm>
            <a:off x="838200" y="1285337"/>
            <a:ext cx="10515600" cy="1440609"/>
          </a:xfrm>
        </p:spPr>
        <p:txBody>
          <a:bodyPr/>
          <a:lstStyle/>
          <a:p>
            <a:pPr marL="0" indent="0">
              <a:buNone/>
            </a:pPr>
            <a:r>
              <a:rPr lang="en-US" dirty="0">
                <a:latin typeface="Poppins" panose="00000500000000000000" pitchFamily="2" charset="0"/>
                <a:cs typeface="Poppins" panose="00000500000000000000" pitchFamily="2" charset="0"/>
              </a:rPr>
              <a:t>The goal of Emergency Management is to </a:t>
            </a:r>
            <a:r>
              <a:rPr lang="en-US" b="1" dirty="0">
                <a:latin typeface="Poppins" panose="00000500000000000000" pitchFamily="2" charset="0"/>
                <a:cs typeface="Poppins" panose="00000500000000000000" pitchFamily="2" charset="0"/>
              </a:rPr>
              <a:t>limit the impact of disasters as much as possible</a:t>
            </a:r>
            <a:r>
              <a:rPr lang="en-US" dirty="0">
                <a:latin typeface="Poppins" panose="00000500000000000000" pitchFamily="2" charset="0"/>
                <a:cs typeface="Poppins" panose="00000500000000000000" pitchFamily="2" charset="0"/>
              </a:rPr>
              <a:t>, and </a:t>
            </a:r>
            <a:r>
              <a:rPr lang="en-US" b="1" dirty="0">
                <a:latin typeface="Poppins" panose="00000500000000000000" pitchFamily="2" charset="0"/>
                <a:cs typeface="Poppins" panose="00000500000000000000" pitchFamily="2" charset="0"/>
              </a:rPr>
              <a:t>respond to them when they do occur</a:t>
            </a:r>
          </a:p>
          <a:p>
            <a:pPr marL="0" indent="0">
              <a:buNone/>
            </a:pPr>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p:txBody>
      </p:sp>
      <p:pic>
        <p:nvPicPr>
          <p:cNvPr id="1026" name="Picture 2" descr="Remembering Oso landslide: 11 years since it devastated Washington">
            <a:extLst>
              <a:ext uri="{FF2B5EF4-FFF2-40B4-BE49-F238E27FC236}">
                <a16:creationId xmlns:a16="http://schemas.microsoft.com/office/drawing/2014/main" id="{8A06D13F-4F99-F350-DD50-9A02B9AF13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8347" y="2660443"/>
            <a:ext cx="4556867" cy="25619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89BCA4-ED8D-5B44-2EB9-FBAE263FD83A}"/>
              </a:ext>
            </a:extLst>
          </p:cNvPr>
          <p:cNvSpPr txBox="1"/>
          <p:nvPr/>
        </p:nvSpPr>
        <p:spPr>
          <a:xfrm>
            <a:off x="838200" y="2866589"/>
            <a:ext cx="5993921" cy="2585323"/>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Focus on building and strengthening resilience in communities</a:t>
            </a:r>
          </a:p>
          <a:p>
            <a:pPr marL="285750" indent="-285750">
              <a:buFont typeface="Arial" panose="020B0604020202020204" pitchFamily="34" charset="0"/>
              <a:buChar char="•"/>
            </a:pPr>
            <a:endParaRPr lang="en-US" sz="2400" dirty="0">
              <a:latin typeface="Poppins" panose="00000500000000000000" pitchFamily="2" charset="0"/>
              <a:cs typeface="Poppins" panose="00000500000000000000" pitchFamily="2" charset="0"/>
            </a:endParaRPr>
          </a:p>
          <a:p>
            <a:r>
              <a:rPr lang="en-US" sz="2400" dirty="0">
                <a:latin typeface="Poppins" panose="00000500000000000000" pitchFamily="2" charset="0"/>
                <a:cs typeface="Poppins" panose="00000500000000000000" pitchFamily="2" charset="0"/>
              </a:rPr>
              <a:t>Emergency response partners use a common approach to increase effectiveness </a:t>
            </a:r>
          </a:p>
          <a:p>
            <a:endParaRPr lang="en-US" dirty="0"/>
          </a:p>
        </p:txBody>
      </p:sp>
      <p:sp>
        <p:nvSpPr>
          <p:cNvPr id="10" name="TextBox 9">
            <a:extLst>
              <a:ext uri="{FF2B5EF4-FFF2-40B4-BE49-F238E27FC236}">
                <a16:creationId xmlns:a16="http://schemas.microsoft.com/office/drawing/2014/main" id="{CEA46B8C-04BF-D199-BC4B-C158519ED562}"/>
              </a:ext>
            </a:extLst>
          </p:cNvPr>
          <p:cNvSpPr txBox="1"/>
          <p:nvPr/>
        </p:nvSpPr>
        <p:spPr>
          <a:xfrm>
            <a:off x="7135483" y="5222415"/>
            <a:ext cx="3923581" cy="307777"/>
          </a:xfrm>
          <a:prstGeom prst="rect">
            <a:avLst/>
          </a:prstGeom>
          <a:noFill/>
        </p:spPr>
        <p:txBody>
          <a:bodyPr wrap="square" rtlCol="0">
            <a:spAutoFit/>
          </a:bodyPr>
          <a:lstStyle/>
          <a:p>
            <a:pPr algn="ctr"/>
            <a:r>
              <a:rPr lang="en-US" sz="1400" dirty="0">
                <a:solidFill>
                  <a:schemeClr val="bg2">
                    <a:lumMod val="50000"/>
                  </a:schemeClr>
                </a:solidFill>
              </a:rPr>
              <a:t>2014 Oso landslide</a:t>
            </a:r>
          </a:p>
        </p:txBody>
      </p:sp>
    </p:spTree>
    <p:extLst>
      <p:ext uri="{BB962C8B-B14F-4D97-AF65-F5344CB8AC3E}">
        <p14:creationId xmlns:p14="http://schemas.microsoft.com/office/powerpoint/2010/main" val="393775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1C218-8904-BB75-66E4-9DA78E18C2C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5F7AE7C-B680-F087-B37F-8B7718F035BD}"/>
              </a:ext>
            </a:extLst>
          </p:cNvPr>
          <p:cNvSpPr>
            <a:spLocks noGrp="1" noRot="1" noMove="1" noResize="1" noEditPoints="1" noAdjustHandles="1" noChangeArrowheads="1" noChangeShapeType="1"/>
          </p:cNvSpPr>
          <p:nvPr/>
        </p:nvSpPr>
        <p:spPr>
          <a:xfrm>
            <a:off x="0" y="-1"/>
            <a:ext cx="12192000" cy="868673"/>
          </a:xfrm>
          <a:prstGeom prst="rect">
            <a:avLst/>
          </a:prstGeom>
          <a:solidFill>
            <a:srgbClr val="004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7703C311-6CDE-21D3-4AD9-3B5F6C2859C5}"/>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C010E061-23F0-2BE5-02D1-C7A686B72F3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784657" y="99178"/>
            <a:ext cx="1740557" cy="606309"/>
          </a:xfrm>
          <a:prstGeom prst="rect">
            <a:avLst/>
          </a:prstGeom>
        </p:spPr>
      </p:pic>
      <p:sp>
        <p:nvSpPr>
          <p:cNvPr id="8" name="TextBox 7">
            <a:extLst>
              <a:ext uri="{FF2B5EF4-FFF2-40B4-BE49-F238E27FC236}">
                <a16:creationId xmlns:a16="http://schemas.microsoft.com/office/drawing/2014/main" id="{C0F3703F-6334-7AA0-F758-E7D57B3B3C85}"/>
              </a:ext>
            </a:extLst>
          </p:cNvPr>
          <p:cNvSpPr txBox="1">
            <a:spLocks/>
          </p:cNvSpPr>
          <p:nvPr/>
        </p:nvSpPr>
        <p:spPr>
          <a:xfrm>
            <a:off x="7799294" y="6119871"/>
            <a:ext cx="3880065" cy="400110"/>
          </a:xfrm>
          <a:prstGeom prst="rect">
            <a:avLst/>
          </a:prstGeom>
          <a:noFill/>
        </p:spPr>
        <p:txBody>
          <a:bodyPr wrap="square" rtlCol="0">
            <a:spAutoFit/>
          </a:bodyPr>
          <a:lstStyle/>
          <a:p>
            <a:pPr algn="r"/>
            <a:r>
              <a:rPr lang="en-US" sz="2000" dirty="0">
                <a:solidFill>
                  <a:srgbClr val="004960"/>
                </a:solidFill>
                <a:latin typeface="Poppins" panose="00000500000000000000" pitchFamily="2" charset="0"/>
                <a:cs typeface="Poppins" panose="00000500000000000000" pitchFamily="2" charset="0"/>
              </a:rPr>
              <a:t>kitsappublichealth.org</a:t>
            </a:r>
          </a:p>
        </p:txBody>
      </p:sp>
      <p:sp>
        <p:nvSpPr>
          <p:cNvPr id="9" name="Title 1">
            <a:extLst>
              <a:ext uri="{FF2B5EF4-FFF2-40B4-BE49-F238E27FC236}">
                <a16:creationId xmlns:a16="http://schemas.microsoft.com/office/drawing/2014/main" id="{A7087B52-9574-4B45-7735-A238511F5110}"/>
              </a:ext>
            </a:extLst>
          </p:cNvPr>
          <p:cNvSpPr txBox="1">
            <a:spLocks/>
          </p:cNvSpPr>
          <p:nvPr/>
        </p:nvSpPr>
        <p:spPr>
          <a:xfrm>
            <a:off x="311767" y="64011"/>
            <a:ext cx="10134822" cy="80466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FBF0D7"/>
                </a:solidFill>
                <a:latin typeface="Poppins" panose="00000500000000000000" pitchFamily="2" charset="0"/>
                <a:cs typeface="Poppins" panose="00000500000000000000" pitchFamily="2" charset="0"/>
              </a:rPr>
              <a:t>Where does KPHD fit into this?</a:t>
            </a:r>
          </a:p>
        </p:txBody>
      </p:sp>
      <p:cxnSp>
        <p:nvCxnSpPr>
          <p:cNvPr id="4" name="Straight Connector 3">
            <a:extLst>
              <a:ext uri="{FF2B5EF4-FFF2-40B4-BE49-F238E27FC236}">
                <a16:creationId xmlns:a16="http://schemas.microsoft.com/office/drawing/2014/main" id="{AE84D11B-972A-A131-E813-3EEA8A858D5C}"/>
              </a:ext>
            </a:extLst>
          </p:cNvPr>
          <p:cNvCxnSpPr>
            <a:cxnSpLocks noGrp="1" noRot="1" noMove="1" noResize="1" noEditPoints="1" noAdjustHandles="1" noChangeArrowheads="1" noChangeShapeType="1"/>
          </p:cNvCxnSpPr>
          <p:nvPr/>
        </p:nvCxnSpPr>
        <p:spPr>
          <a:xfrm>
            <a:off x="0" y="868676"/>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sp>
        <p:nvSpPr>
          <p:cNvPr id="11" name="Content Placeholder 2">
            <a:extLst>
              <a:ext uri="{FF2B5EF4-FFF2-40B4-BE49-F238E27FC236}">
                <a16:creationId xmlns:a16="http://schemas.microsoft.com/office/drawing/2014/main" id="{49729F76-0EE2-B292-1E00-A148F6CB2DBD}"/>
              </a:ext>
            </a:extLst>
          </p:cNvPr>
          <p:cNvSpPr>
            <a:spLocks noGrp="1"/>
          </p:cNvSpPr>
          <p:nvPr>
            <p:ph idx="1"/>
          </p:nvPr>
        </p:nvSpPr>
        <p:spPr>
          <a:xfrm>
            <a:off x="838200" y="1285337"/>
            <a:ext cx="10515600" cy="1440609"/>
          </a:xfrm>
        </p:spPr>
        <p:txBody>
          <a:bodyPr/>
          <a:lstStyle/>
          <a:p>
            <a:pPr marL="0" indent="0">
              <a:buNone/>
            </a:pPr>
            <a:r>
              <a:rPr lang="en-US" dirty="0">
                <a:latin typeface="Poppins" panose="00000500000000000000" pitchFamily="2" charset="0"/>
                <a:cs typeface="Poppins" panose="00000500000000000000" pitchFamily="2" charset="0"/>
              </a:rPr>
              <a:t>Same goals, but with a focus on the public health and healthcare impacts of disasters</a:t>
            </a:r>
            <a:endParaRPr lang="en-US" b="1" dirty="0">
              <a:latin typeface="Poppins" panose="00000500000000000000" pitchFamily="2" charset="0"/>
              <a:cs typeface="Poppins" panose="00000500000000000000" pitchFamily="2" charset="0"/>
            </a:endParaRPr>
          </a:p>
          <a:p>
            <a:pPr marL="0" indent="0">
              <a:buNone/>
            </a:pPr>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636594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43E6A-23B3-6268-91DA-1A4F0079ECF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40100D1-ABD0-80FF-7ED8-D1F69D1041CA}"/>
              </a:ext>
            </a:extLst>
          </p:cNvPr>
          <p:cNvSpPr>
            <a:spLocks noGrp="1" noRot="1" noMove="1" noResize="1" noEditPoints="1" noAdjustHandles="1" noChangeArrowheads="1" noChangeShapeType="1"/>
          </p:cNvSpPr>
          <p:nvPr/>
        </p:nvSpPr>
        <p:spPr>
          <a:xfrm>
            <a:off x="0" y="-1"/>
            <a:ext cx="12192000" cy="868673"/>
          </a:xfrm>
          <a:prstGeom prst="rect">
            <a:avLst/>
          </a:prstGeom>
          <a:solidFill>
            <a:srgbClr val="004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0BCECA4D-376E-8038-B996-732553959805}"/>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7C834B8B-0C59-3BCA-1394-B9C2DABBE45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784657" y="99178"/>
            <a:ext cx="1740557" cy="606309"/>
          </a:xfrm>
          <a:prstGeom prst="rect">
            <a:avLst/>
          </a:prstGeom>
        </p:spPr>
      </p:pic>
      <p:sp>
        <p:nvSpPr>
          <p:cNvPr id="8" name="TextBox 7">
            <a:extLst>
              <a:ext uri="{FF2B5EF4-FFF2-40B4-BE49-F238E27FC236}">
                <a16:creationId xmlns:a16="http://schemas.microsoft.com/office/drawing/2014/main" id="{4CBE6F5B-0B1B-57FB-709A-F30CA6ACDFE4}"/>
              </a:ext>
            </a:extLst>
          </p:cNvPr>
          <p:cNvSpPr txBox="1">
            <a:spLocks/>
          </p:cNvSpPr>
          <p:nvPr/>
        </p:nvSpPr>
        <p:spPr>
          <a:xfrm>
            <a:off x="7799294" y="6119871"/>
            <a:ext cx="3880065" cy="400110"/>
          </a:xfrm>
          <a:prstGeom prst="rect">
            <a:avLst/>
          </a:prstGeom>
          <a:noFill/>
        </p:spPr>
        <p:txBody>
          <a:bodyPr wrap="square" rtlCol="0">
            <a:spAutoFit/>
          </a:bodyPr>
          <a:lstStyle/>
          <a:p>
            <a:pPr algn="r"/>
            <a:r>
              <a:rPr lang="en-US" sz="2000" dirty="0">
                <a:solidFill>
                  <a:srgbClr val="004960"/>
                </a:solidFill>
                <a:latin typeface="Poppins" panose="00000500000000000000" pitchFamily="2" charset="0"/>
                <a:cs typeface="Poppins" panose="00000500000000000000" pitchFamily="2" charset="0"/>
              </a:rPr>
              <a:t>kitsappublichealth.org</a:t>
            </a:r>
          </a:p>
        </p:txBody>
      </p:sp>
      <p:sp>
        <p:nvSpPr>
          <p:cNvPr id="9" name="Title 1">
            <a:extLst>
              <a:ext uri="{FF2B5EF4-FFF2-40B4-BE49-F238E27FC236}">
                <a16:creationId xmlns:a16="http://schemas.microsoft.com/office/drawing/2014/main" id="{BACCA171-AD52-AC2D-800F-33A177F982CD}"/>
              </a:ext>
            </a:extLst>
          </p:cNvPr>
          <p:cNvSpPr txBox="1">
            <a:spLocks/>
          </p:cNvSpPr>
          <p:nvPr/>
        </p:nvSpPr>
        <p:spPr>
          <a:xfrm>
            <a:off x="311767" y="64011"/>
            <a:ext cx="10134822" cy="80466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FBF0D7"/>
                </a:solidFill>
                <a:latin typeface="Poppins" panose="00000500000000000000" pitchFamily="2" charset="0"/>
                <a:cs typeface="Poppins" panose="00000500000000000000" pitchFamily="2" charset="0"/>
              </a:rPr>
              <a:t>Where does KPHD fit into this?</a:t>
            </a:r>
          </a:p>
        </p:txBody>
      </p:sp>
      <p:cxnSp>
        <p:nvCxnSpPr>
          <p:cNvPr id="4" name="Straight Connector 3">
            <a:extLst>
              <a:ext uri="{FF2B5EF4-FFF2-40B4-BE49-F238E27FC236}">
                <a16:creationId xmlns:a16="http://schemas.microsoft.com/office/drawing/2014/main" id="{C9BB9F8A-E33A-A49E-1821-BEAB265D715B}"/>
              </a:ext>
            </a:extLst>
          </p:cNvPr>
          <p:cNvCxnSpPr>
            <a:cxnSpLocks noGrp="1" noRot="1" noMove="1" noResize="1" noEditPoints="1" noAdjustHandles="1" noChangeArrowheads="1" noChangeShapeType="1"/>
          </p:cNvCxnSpPr>
          <p:nvPr/>
        </p:nvCxnSpPr>
        <p:spPr>
          <a:xfrm>
            <a:off x="0" y="868676"/>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sp>
        <p:nvSpPr>
          <p:cNvPr id="11" name="Content Placeholder 2">
            <a:extLst>
              <a:ext uri="{FF2B5EF4-FFF2-40B4-BE49-F238E27FC236}">
                <a16:creationId xmlns:a16="http://schemas.microsoft.com/office/drawing/2014/main" id="{DCEE3B41-1BEB-79FF-3AC0-76614AAC6905}"/>
              </a:ext>
            </a:extLst>
          </p:cNvPr>
          <p:cNvSpPr>
            <a:spLocks noGrp="1"/>
          </p:cNvSpPr>
          <p:nvPr>
            <p:ph idx="1"/>
          </p:nvPr>
        </p:nvSpPr>
        <p:spPr>
          <a:xfrm>
            <a:off x="838200" y="1285337"/>
            <a:ext cx="10515600" cy="1440609"/>
          </a:xfrm>
        </p:spPr>
        <p:txBody>
          <a:bodyPr/>
          <a:lstStyle/>
          <a:p>
            <a:pPr marL="0" indent="0">
              <a:buNone/>
            </a:pPr>
            <a:r>
              <a:rPr lang="en-US" dirty="0">
                <a:latin typeface="Poppins" panose="00000500000000000000" pitchFamily="2" charset="0"/>
                <a:cs typeface="Poppins" panose="00000500000000000000" pitchFamily="2" charset="0"/>
              </a:rPr>
              <a:t>Same goals, but with a focus on the public health and healthcare impacts of disasters</a:t>
            </a:r>
          </a:p>
          <a:p>
            <a:endParaRPr lang="en-US" b="1" dirty="0">
              <a:latin typeface="Poppins" panose="00000500000000000000" pitchFamily="2" charset="0"/>
              <a:cs typeface="Poppins" panose="00000500000000000000" pitchFamily="2" charset="0"/>
            </a:endParaRPr>
          </a:p>
          <a:p>
            <a:endParaRPr lang="en-US" b="1" dirty="0">
              <a:latin typeface="Poppins" panose="00000500000000000000" pitchFamily="2" charset="0"/>
              <a:cs typeface="Poppins" panose="00000500000000000000" pitchFamily="2" charset="0"/>
            </a:endParaRPr>
          </a:p>
          <a:p>
            <a:pPr marL="0" indent="0">
              <a:buNone/>
            </a:pPr>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7F081B10-6264-0A33-7167-895BD7A7DBA2}"/>
              </a:ext>
            </a:extLst>
          </p:cNvPr>
          <p:cNvSpPr txBox="1"/>
          <p:nvPr/>
        </p:nvSpPr>
        <p:spPr>
          <a:xfrm>
            <a:off x="838201" y="2618008"/>
            <a:ext cx="4415118" cy="1785104"/>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Our Mission</a:t>
            </a:r>
          </a:p>
          <a:p>
            <a:endParaRPr lang="en-US" dirty="0">
              <a:latin typeface="Poppins" panose="00000500000000000000" pitchFamily="2" charset="0"/>
              <a:cs typeface="Poppins" panose="00000500000000000000" pitchFamily="2" charset="0"/>
            </a:endParaRPr>
          </a:p>
          <a:p>
            <a:r>
              <a:rPr lang="en-US" dirty="0">
                <a:latin typeface="Poppins" panose="00000500000000000000" pitchFamily="2" charset="0"/>
                <a:cs typeface="Poppins" panose="00000500000000000000" pitchFamily="2" charset="0"/>
              </a:rPr>
              <a:t>Prevent disease and protect and promote the health of all people in Kitsap County</a:t>
            </a:r>
          </a:p>
          <a:p>
            <a:endParaRPr lang="en-US" dirty="0"/>
          </a:p>
        </p:txBody>
      </p:sp>
    </p:spTree>
    <p:extLst>
      <p:ext uri="{BB962C8B-B14F-4D97-AF65-F5344CB8AC3E}">
        <p14:creationId xmlns:p14="http://schemas.microsoft.com/office/powerpoint/2010/main" val="2769006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A46E7-2EBE-17B2-4F2F-4BE4103FBD5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3DED012-99E6-635E-40DC-3E91533FA986}"/>
              </a:ext>
            </a:extLst>
          </p:cNvPr>
          <p:cNvSpPr>
            <a:spLocks noGrp="1" noRot="1" noMove="1" noResize="1" noEditPoints="1" noAdjustHandles="1" noChangeArrowheads="1" noChangeShapeType="1"/>
          </p:cNvSpPr>
          <p:nvPr/>
        </p:nvSpPr>
        <p:spPr>
          <a:xfrm>
            <a:off x="0" y="-1"/>
            <a:ext cx="12192000" cy="868673"/>
          </a:xfrm>
          <a:prstGeom prst="rect">
            <a:avLst/>
          </a:prstGeom>
          <a:solidFill>
            <a:srgbClr val="004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39076B67-5FFE-D420-4118-3E32D78EA1B9}"/>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16F161DF-4115-19E1-5A82-4EC2AB46C2C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784657" y="99178"/>
            <a:ext cx="1740557" cy="606309"/>
          </a:xfrm>
          <a:prstGeom prst="rect">
            <a:avLst/>
          </a:prstGeom>
        </p:spPr>
      </p:pic>
      <p:sp>
        <p:nvSpPr>
          <p:cNvPr id="8" name="TextBox 7">
            <a:extLst>
              <a:ext uri="{FF2B5EF4-FFF2-40B4-BE49-F238E27FC236}">
                <a16:creationId xmlns:a16="http://schemas.microsoft.com/office/drawing/2014/main" id="{D31294F1-5CB2-0868-617C-79B5C92C4531}"/>
              </a:ext>
            </a:extLst>
          </p:cNvPr>
          <p:cNvSpPr txBox="1">
            <a:spLocks/>
          </p:cNvSpPr>
          <p:nvPr/>
        </p:nvSpPr>
        <p:spPr>
          <a:xfrm>
            <a:off x="7799294" y="6119871"/>
            <a:ext cx="3880065" cy="400110"/>
          </a:xfrm>
          <a:prstGeom prst="rect">
            <a:avLst/>
          </a:prstGeom>
          <a:noFill/>
        </p:spPr>
        <p:txBody>
          <a:bodyPr wrap="square" rtlCol="0">
            <a:spAutoFit/>
          </a:bodyPr>
          <a:lstStyle/>
          <a:p>
            <a:pPr algn="r"/>
            <a:r>
              <a:rPr lang="en-US" sz="2000" dirty="0">
                <a:solidFill>
                  <a:srgbClr val="004960"/>
                </a:solidFill>
                <a:latin typeface="Poppins" panose="00000500000000000000" pitchFamily="2" charset="0"/>
                <a:cs typeface="Poppins" panose="00000500000000000000" pitchFamily="2" charset="0"/>
              </a:rPr>
              <a:t>kitsappublichealth.org</a:t>
            </a:r>
          </a:p>
        </p:txBody>
      </p:sp>
      <p:sp>
        <p:nvSpPr>
          <p:cNvPr id="9" name="Title 1">
            <a:extLst>
              <a:ext uri="{FF2B5EF4-FFF2-40B4-BE49-F238E27FC236}">
                <a16:creationId xmlns:a16="http://schemas.microsoft.com/office/drawing/2014/main" id="{867746D8-1FA3-6BA4-2311-FB1755A5850E}"/>
              </a:ext>
            </a:extLst>
          </p:cNvPr>
          <p:cNvSpPr txBox="1">
            <a:spLocks/>
          </p:cNvSpPr>
          <p:nvPr/>
        </p:nvSpPr>
        <p:spPr>
          <a:xfrm>
            <a:off x="311767" y="64011"/>
            <a:ext cx="10134822" cy="80466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FBF0D7"/>
                </a:solidFill>
                <a:latin typeface="Poppins" panose="00000500000000000000" pitchFamily="2" charset="0"/>
                <a:cs typeface="Poppins" panose="00000500000000000000" pitchFamily="2" charset="0"/>
              </a:rPr>
              <a:t>Where does KPHD fit into this?</a:t>
            </a:r>
          </a:p>
        </p:txBody>
      </p:sp>
      <p:cxnSp>
        <p:nvCxnSpPr>
          <p:cNvPr id="4" name="Straight Connector 3">
            <a:extLst>
              <a:ext uri="{FF2B5EF4-FFF2-40B4-BE49-F238E27FC236}">
                <a16:creationId xmlns:a16="http://schemas.microsoft.com/office/drawing/2014/main" id="{6015EAC6-CDA6-D73C-8237-F7DB7D9B7AD2}"/>
              </a:ext>
            </a:extLst>
          </p:cNvPr>
          <p:cNvCxnSpPr>
            <a:cxnSpLocks noGrp="1" noRot="1" noMove="1" noResize="1" noEditPoints="1" noAdjustHandles="1" noChangeArrowheads="1" noChangeShapeType="1"/>
          </p:cNvCxnSpPr>
          <p:nvPr/>
        </p:nvCxnSpPr>
        <p:spPr>
          <a:xfrm>
            <a:off x="0" y="868676"/>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sp>
        <p:nvSpPr>
          <p:cNvPr id="11" name="Content Placeholder 2">
            <a:extLst>
              <a:ext uri="{FF2B5EF4-FFF2-40B4-BE49-F238E27FC236}">
                <a16:creationId xmlns:a16="http://schemas.microsoft.com/office/drawing/2014/main" id="{230B486F-0EA9-70D3-DDFC-DAC7374CFDDA}"/>
              </a:ext>
            </a:extLst>
          </p:cNvPr>
          <p:cNvSpPr>
            <a:spLocks noGrp="1"/>
          </p:cNvSpPr>
          <p:nvPr>
            <p:ph idx="1"/>
          </p:nvPr>
        </p:nvSpPr>
        <p:spPr>
          <a:xfrm>
            <a:off x="838200" y="1285337"/>
            <a:ext cx="10515600" cy="1440609"/>
          </a:xfrm>
        </p:spPr>
        <p:txBody>
          <a:bodyPr/>
          <a:lstStyle/>
          <a:p>
            <a:pPr marL="0" indent="0">
              <a:buNone/>
            </a:pPr>
            <a:r>
              <a:rPr lang="en-US" dirty="0">
                <a:latin typeface="Poppins" panose="00000500000000000000" pitchFamily="2" charset="0"/>
                <a:cs typeface="Poppins" panose="00000500000000000000" pitchFamily="2" charset="0"/>
              </a:rPr>
              <a:t>Same goals, but with a focus on the public health and healthcare impacts of disasters</a:t>
            </a:r>
          </a:p>
          <a:p>
            <a:endParaRPr lang="en-US" b="1" dirty="0">
              <a:latin typeface="Poppins" panose="00000500000000000000" pitchFamily="2" charset="0"/>
              <a:cs typeface="Poppins" panose="00000500000000000000" pitchFamily="2" charset="0"/>
            </a:endParaRPr>
          </a:p>
          <a:p>
            <a:endParaRPr lang="en-US" b="1" dirty="0">
              <a:latin typeface="Poppins" panose="00000500000000000000" pitchFamily="2" charset="0"/>
              <a:cs typeface="Poppins" panose="00000500000000000000" pitchFamily="2" charset="0"/>
            </a:endParaRPr>
          </a:p>
          <a:p>
            <a:pPr marL="0" indent="0">
              <a:buNone/>
            </a:pPr>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CB715E62-6540-8DC9-CB9E-8CE7318F1BC2}"/>
              </a:ext>
            </a:extLst>
          </p:cNvPr>
          <p:cNvSpPr txBox="1"/>
          <p:nvPr/>
        </p:nvSpPr>
        <p:spPr>
          <a:xfrm>
            <a:off x="838200" y="2618008"/>
            <a:ext cx="4415118" cy="1785104"/>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Our Mission</a:t>
            </a:r>
          </a:p>
          <a:p>
            <a:endParaRPr lang="en-US" dirty="0">
              <a:latin typeface="Poppins" panose="00000500000000000000" pitchFamily="2" charset="0"/>
              <a:cs typeface="Poppins" panose="00000500000000000000" pitchFamily="2" charset="0"/>
            </a:endParaRPr>
          </a:p>
          <a:p>
            <a:r>
              <a:rPr lang="en-US" dirty="0">
                <a:latin typeface="Poppins" panose="00000500000000000000" pitchFamily="2" charset="0"/>
                <a:cs typeface="Poppins" panose="00000500000000000000" pitchFamily="2" charset="0"/>
              </a:rPr>
              <a:t>Prevent disease and protect and promote the health of all people in Kitsap County</a:t>
            </a:r>
          </a:p>
          <a:p>
            <a:endParaRPr lang="en-US" dirty="0"/>
          </a:p>
        </p:txBody>
      </p:sp>
      <p:sp>
        <p:nvSpPr>
          <p:cNvPr id="6" name="TextBox 5">
            <a:extLst>
              <a:ext uri="{FF2B5EF4-FFF2-40B4-BE49-F238E27FC236}">
                <a16:creationId xmlns:a16="http://schemas.microsoft.com/office/drawing/2014/main" id="{E0412DC2-EADA-0A05-019D-CAE0E1EC6244}"/>
              </a:ext>
            </a:extLst>
          </p:cNvPr>
          <p:cNvSpPr txBox="1"/>
          <p:nvPr/>
        </p:nvSpPr>
        <p:spPr>
          <a:xfrm>
            <a:off x="6620436" y="2618008"/>
            <a:ext cx="4415118" cy="1785104"/>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Our Mission in an Emergency</a:t>
            </a:r>
          </a:p>
          <a:p>
            <a:endParaRPr lang="en-US" dirty="0">
              <a:latin typeface="Poppins" panose="00000500000000000000" pitchFamily="2" charset="0"/>
              <a:cs typeface="Poppins" panose="00000500000000000000" pitchFamily="2" charset="0"/>
            </a:endParaRPr>
          </a:p>
          <a:p>
            <a:r>
              <a:rPr lang="en-US" dirty="0">
                <a:latin typeface="Poppins" panose="00000500000000000000" pitchFamily="2" charset="0"/>
                <a:cs typeface="Poppins" panose="00000500000000000000" pitchFamily="2" charset="0"/>
              </a:rPr>
              <a:t>Prevent disease and protect and promote the health of all people in Kitsap County</a:t>
            </a:r>
          </a:p>
          <a:p>
            <a:endParaRPr lang="en-US" dirty="0"/>
          </a:p>
        </p:txBody>
      </p:sp>
    </p:spTree>
    <p:extLst>
      <p:ext uri="{BB962C8B-B14F-4D97-AF65-F5344CB8AC3E}">
        <p14:creationId xmlns:p14="http://schemas.microsoft.com/office/powerpoint/2010/main" val="970470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CAD00-9048-158F-1C1F-FADC0F52D6E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CA153FC-20B0-E16E-0A09-2D50FE1B9F89}"/>
              </a:ext>
            </a:extLst>
          </p:cNvPr>
          <p:cNvSpPr>
            <a:spLocks noGrp="1" noRot="1" noMove="1" noResize="1" noEditPoints="1" noAdjustHandles="1" noChangeArrowheads="1" noChangeShapeType="1"/>
          </p:cNvSpPr>
          <p:nvPr/>
        </p:nvSpPr>
        <p:spPr>
          <a:xfrm>
            <a:off x="0" y="-1"/>
            <a:ext cx="12192000" cy="868673"/>
          </a:xfrm>
          <a:prstGeom prst="rect">
            <a:avLst/>
          </a:prstGeom>
          <a:solidFill>
            <a:srgbClr val="004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63D5438D-89CD-7DD9-BB53-CB9D94135272}"/>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854B7A5C-DAEC-2F1E-D6D8-0E71118B8ED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784657" y="99178"/>
            <a:ext cx="1740557" cy="606309"/>
          </a:xfrm>
          <a:prstGeom prst="rect">
            <a:avLst/>
          </a:prstGeom>
        </p:spPr>
      </p:pic>
      <p:sp>
        <p:nvSpPr>
          <p:cNvPr id="8" name="TextBox 7">
            <a:extLst>
              <a:ext uri="{FF2B5EF4-FFF2-40B4-BE49-F238E27FC236}">
                <a16:creationId xmlns:a16="http://schemas.microsoft.com/office/drawing/2014/main" id="{56DA3080-E4AA-ECA5-C56A-2DC874A36B69}"/>
              </a:ext>
            </a:extLst>
          </p:cNvPr>
          <p:cNvSpPr txBox="1">
            <a:spLocks/>
          </p:cNvSpPr>
          <p:nvPr/>
        </p:nvSpPr>
        <p:spPr>
          <a:xfrm>
            <a:off x="7799294" y="6119871"/>
            <a:ext cx="3880065" cy="400110"/>
          </a:xfrm>
          <a:prstGeom prst="rect">
            <a:avLst/>
          </a:prstGeom>
          <a:noFill/>
        </p:spPr>
        <p:txBody>
          <a:bodyPr wrap="square" rtlCol="0">
            <a:spAutoFit/>
          </a:bodyPr>
          <a:lstStyle/>
          <a:p>
            <a:pPr algn="r"/>
            <a:r>
              <a:rPr lang="en-US" sz="2000" dirty="0">
                <a:solidFill>
                  <a:srgbClr val="004960"/>
                </a:solidFill>
                <a:latin typeface="Poppins" panose="00000500000000000000" pitchFamily="2" charset="0"/>
                <a:cs typeface="Poppins" panose="00000500000000000000" pitchFamily="2" charset="0"/>
              </a:rPr>
              <a:t>kitsappublichealth.org</a:t>
            </a:r>
          </a:p>
        </p:txBody>
      </p:sp>
      <p:sp>
        <p:nvSpPr>
          <p:cNvPr id="9" name="Title 1">
            <a:extLst>
              <a:ext uri="{FF2B5EF4-FFF2-40B4-BE49-F238E27FC236}">
                <a16:creationId xmlns:a16="http://schemas.microsoft.com/office/drawing/2014/main" id="{A4D31F16-089C-71DA-E728-3EE4E8315171}"/>
              </a:ext>
            </a:extLst>
          </p:cNvPr>
          <p:cNvSpPr txBox="1">
            <a:spLocks/>
          </p:cNvSpPr>
          <p:nvPr/>
        </p:nvSpPr>
        <p:spPr>
          <a:xfrm>
            <a:off x="311767" y="64011"/>
            <a:ext cx="10134822" cy="80466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FBF0D7"/>
                </a:solidFill>
                <a:latin typeface="Poppins" panose="00000500000000000000" pitchFamily="2" charset="0"/>
                <a:cs typeface="Poppins" panose="00000500000000000000" pitchFamily="2" charset="0"/>
              </a:rPr>
              <a:t>Where does KPHD fit into this?</a:t>
            </a:r>
          </a:p>
        </p:txBody>
      </p:sp>
      <p:cxnSp>
        <p:nvCxnSpPr>
          <p:cNvPr id="4" name="Straight Connector 3">
            <a:extLst>
              <a:ext uri="{FF2B5EF4-FFF2-40B4-BE49-F238E27FC236}">
                <a16:creationId xmlns:a16="http://schemas.microsoft.com/office/drawing/2014/main" id="{C76CEB8C-9401-E8DA-151A-8388719281F5}"/>
              </a:ext>
            </a:extLst>
          </p:cNvPr>
          <p:cNvCxnSpPr>
            <a:cxnSpLocks noGrp="1" noRot="1" noMove="1" noResize="1" noEditPoints="1" noAdjustHandles="1" noChangeArrowheads="1" noChangeShapeType="1"/>
          </p:cNvCxnSpPr>
          <p:nvPr/>
        </p:nvCxnSpPr>
        <p:spPr>
          <a:xfrm>
            <a:off x="0" y="868676"/>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sp>
        <p:nvSpPr>
          <p:cNvPr id="11" name="Content Placeholder 2">
            <a:extLst>
              <a:ext uri="{FF2B5EF4-FFF2-40B4-BE49-F238E27FC236}">
                <a16:creationId xmlns:a16="http://schemas.microsoft.com/office/drawing/2014/main" id="{EF889520-CF59-EC37-47C2-3EBE3A0B12B0}"/>
              </a:ext>
            </a:extLst>
          </p:cNvPr>
          <p:cNvSpPr>
            <a:spLocks noGrp="1"/>
          </p:cNvSpPr>
          <p:nvPr>
            <p:ph idx="1"/>
          </p:nvPr>
        </p:nvSpPr>
        <p:spPr>
          <a:xfrm>
            <a:off x="838200" y="1285337"/>
            <a:ext cx="10515600" cy="1440609"/>
          </a:xfrm>
        </p:spPr>
        <p:txBody>
          <a:bodyPr/>
          <a:lstStyle/>
          <a:p>
            <a:pPr marL="0" indent="0">
              <a:buNone/>
            </a:pPr>
            <a:r>
              <a:rPr lang="en-US" dirty="0">
                <a:latin typeface="Poppins" panose="00000500000000000000" pitchFamily="2" charset="0"/>
                <a:cs typeface="Poppins" panose="00000500000000000000" pitchFamily="2" charset="0"/>
              </a:rPr>
              <a:t>Same goals, but with a focus on the public health and healthcare impacts of disasters</a:t>
            </a:r>
          </a:p>
          <a:p>
            <a:endParaRPr lang="en-US" b="1" dirty="0">
              <a:latin typeface="Poppins" panose="00000500000000000000" pitchFamily="2" charset="0"/>
              <a:cs typeface="Poppins" panose="00000500000000000000" pitchFamily="2" charset="0"/>
            </a:endParaRPr>
          </a:p>
          <a:p>
            <a:endParaRPr lang="en-US" b="1" dirty="0">
              <a:latin typeface="Poppins" panose="00000500000000000000" pitchFamily="2" charset="0"/>
              <a:cs typeface="Poppins" panose="00000500000000000000" pitchFamily="2" charset="0"/>
            </a:endParaRPr>
          </a:p>
          <a:p>
            <a:pPr marL="0" indent="0">
              <a:buNone/>
            </a:pPr>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781AA17E-4574-0562-3BD3-C7B77A5976FE}"/>
              </a:ext>
            </a:extLst>
          </p:cNvPr>
          <p:cNvSpPr txBox="1"/>
          <p:nvPr/>
        </p:nvSpPr>
        <p:spPr>
          <a:xfrm>
            <a:off x="838201" y="2618008"/>
            <a:ext cx="4415118" cy="1785104"/>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Our Mission</a:t>
            </a:r>
          </a:p>
          <a:p>
            <a:endParaRPr lang="en-US" dirty="0">
              <a:latin typeface="Poppins" panose="00000500000000000000" pitchFamily="2" charset="0"/>
              <a:cs typeface="Poppins" panose="00000500000000000000" pitchFamily="2" charset="0"/>
            </a:endParaRPr>
          </a:p>
          <a:p>
            <a:r>
              <a:rPr lang="en-US" dirty="0">
                <a:latin typeface="Poppins" panose="00000500000000000000" pitchFamily="2" charset="0"/>
                <a:cs typeface="Poppins" panose="00000500000000000000" pitchFamily="2" charset="0"/>
              </a:rPr>
              <a:t>Prevent disease and protect and promote the health of all people in Kitsap County</a:t>
            </a:r>
          </a:p>
          <a:p>
            <a:endParaRPr lang="en-US" dirty="0"/>
          </a:p>
        </p:txBody>
      </p:sp>
      <p:sp>
        <p:nvSpPr>
          <p:cNvPr id="6" name="TextBox 5">
            <a:extLst>
              <a:ext uri="{FF2B5EF4-FFF2-40B4-BE49-F238E27FC236}">
                <a16:creationId xmlns:a16="http://schemas.microsoft.com/office/drawing/2014/main" id="{DB625143-6BA9-0BA5-8A4A-CD0209703D31}"/>
              </a:ext>
            </a:extLst>
          </p:cNvPr>
          <p:cNvSpPr txBox="1"/>
          <p:nvPr/>
        </p:nvSpPr>
        <p:spPr>
          <a:xfrm>
            <a:off x="6620436" y="2618008"/>
            <a:ext cx="4415118" cy="1785104"/>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Our Mission in an Emergency</a:t>
            </a:r>
          </a:p>
          <a:p>
            <a:endParaRPr lang="en-US" dirty="0">
              <a:latin typeface="Poppins" panose="00000500000000000000" pitchFamily="2" charset="0"/>
              <a:cs typeface="Poppins" panose="00000500000000000000" pitchFamily="2" charset="0"/>
            </a:endParaRPr>
          </a:p>
          <a:p>
            <a:r>
              <a:rPr lang="en-US" dirty="0">
                <a:latin typeface="Poppins" panose="00000500000000000000" pitchFamily="2" charset="0"/>
                <a:cs typeface="Poppins" panose="00000500000000000000" pitchFamily="2" charset="0"/>
              </a:rPr>
              <a:t>Prevent disease and protect and promote the health of all people in Kitsap County</a:t>
            </a:r>
          </a:p>
          <a:p>
            <a:endParaRPr lang="en-US" dirty="0"/>
          </a:p>
        </p:txBody>
      </p:sp>
      <p:sp>
        <p:nvSpPr>
          <p:cNvPr id="10" name="Content Placeholder 2">
            <a:extLst>
              <a:ext uri="{FF2B5EF4-FFF2-40B4-BE49-F238E27FC236}">
                <a16:creationId xmlns:a16="http://schemas.microsoft.com/office/drawing/2014/main" id="{F157882F-FA0F-54AD-0F1D-491708F66B3A}"/>
              </a:ext>
            </a:extLst>
          </p:cNvPr>
          <p:cNvSpPr txBox="1">
            <a:spLocks/>
          </p:cNvSpPr>
          <p:nvPr/>
        </p:nvSpPr>
        <p:spPr>
          <a:xfrm>
            <a:off x="838200" y="4600271"/>
            <a:ext cx="10515600" cy="14406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Poppins" panose="00000500000000000000" pitchFamily="2" charset="0"/>
                <a:cs typeface="Poppins" panose="00000500000000000000" pitchFamily="2" charset="0"/>
              </a:rPr>
              <a:t>The difference? </a:t>
            </a:r>
            <a:r>
              <a:rPr lang="en-US" b="1" dirty="0">
                <a:latin typeface="Poppins" panose="00000500000000000000" pitchFamily="2" charset="0"/>
                <a:cs typeface="Poppins" panose="00000500000000000000" pitchFamily="2" charset="0"/>
              </a:rPr>
              <a:t>Our priorities </a:t>
            </a:r>
            <a:r>
              <a:rPr lang="en-US" dirty="0">
                <a:latin typeface="Poppins" panose="00000500000000000000" pitchFamily="2" charset="0"/>
                <a:cs typeface="Poppins" panose="00000500000000000000" pitchFamily="2" charset="0"/>
              </a:rPr>
              <a:t>depending on how the disaster affects our health</a:t>
            </a:r>
          </a:p>
          <a:p>
            <a:endParaRPr lang="en-US" b="1" dirty="0">
              <a:latin typeface="Poppins" panose="00000500000000000000" pitchFamily="2" charset="0"/>
              <a:cs typeface="Poppins" panose="00000500000000000000" pitchFamily="2" charset="0"/>
            </a:endParaRPr>
          </a:p>
          <a:p>
            <a:endParaRPr lang="en-US" b="1" dirty="0">
              <a:latin typeface="Poppins" panose="00000500000000000000" pitchFamily="2" charset="0"/>
              <a:cs typeface="Poppins" panose="00000500000000000000" pitchFamily="2" charset="0"/>
            </a:endParaRPr>
          </a:p>
          <a:p>
            <a:pPr marL="0" indent="0">
              <a:buFont typeface="Arial" panose="020B0604020202020204" pitchFamily="34" charset="0"/>
              <a:buNone/>
            </a:pPr>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124407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4D95F9-3367-5746-3FD4-73298C6F80B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t="12500" b="12500"/>
          <a:stretch/>
        </p:blipFill>
        <p:spPr>
          <a:xfrm>
            <a:off x="0" y="0"/>
            <a:ext cx="12192000" cy="6857999"/>
          </a:xfrm>
          <a:prstGeom prst="rect">
            <a:avLst/>
          </a:prstGeom>
        </p:spPr>
      </p:pic>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3226" y="6043484"/>
            <a:ext cx="1740555"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7709648" y="6209889"/>
            <a:ext cx="3969712" cy="400110"/>
          </a:xfrm>
          <a:prstGeom prst="rect">
            <a:avLst/>
          </a:prstGeom>
          <a:noFill/>
        </p:spPr>
        <p:txBody>
          <a:bodyPr wrap="square" rtlCol="0">
            <a:spAutoFit/>
          </a:bodyPr>
          <a:lstStyle/>
          <a:p>
            <a:pPr algn="r"/>
            <a:r>
              <a:rPr lang="en-US" sz="2000" dirty="0">
                <a:solidFill>
                  <a:schemeClr val="bg1"/>
                </a:solidFill>
                <a:latin typeface="Poppins" panose="00000500000000000000" pitchFamily="2" charset="0"/>
                <a:cs typeface="Poppins" panose="00000500000000000000" pitchFamily="2" charset="0"/>
              </a:rPr>
              <a:t>kitsappublichealth.org</a:t>
            </a:r>
          </a:p>
        </p:txBody>
      </p:sp>
      <p:sp>
        <p:nvSpPr>
          <p:cNvPr id="10" name="Title 1">
            <a:extLst>
              <a:ext uri="{FF2B5EF4-FFF2-40B4-BE49-F238E27FC236}">
                <a16:creationId xmlns:a16="http://schemas.microsoft.com/office/drawing/2014/main" id="{75BD511B-6FC5-2291-9387-348F18E7CF02}"/>
              </a:ext>
            </a:extLst>
          </p:cNvPr>
          <p:cNvSpPr txBox="1">
            <a:spLocks/>
          </p:cNvSpPr>
          <p:nvPr/>
        </p:nvSpPr>
        <p:spPr>
          <a:xfrm>
            <a:off x="469791" y="5123140"/>
            <a:ext cx="4900068" cy="712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800" dirty="0">
                <a:solidFill>
                  <a:srgbClr val="FBF0D7"/>
                </a:solidFill>
                <a:latin typeface="Poppins" panose="00000500000000000000" pitchFamily="2" charset="0"/>
                <a:cs typeface="Poppins" panose="00000500000000000000" pitchFamily="2" charset="0"/>
              </a:rPr>
              <a:t>Welcome</a:t>
            </a:r>
          </a:p>
        </p:txBody>
      </p:sp>
      <p:pic>
        <p:nvPicPr>
          <p:cNvPr id="1026" name="Picture 2" descr="A black background with white text&#10;&#10;AI-generated content may be incorrect.">
            <a:extLst>
              <a:ext uri="{FF2B5EF4-FFF2-40B4-BE49-F238E27FC236}">
                <a16:creationId xmlns:a16="http://schemas.microsoft.com/office/drawing/2014/main" id="{F0206AED-AC32-2360-3FBD-683582919A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8265" y="472797"/>
            <a:ext cx="9658350" cy="252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29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CBBED-EAF0-4175-89A4-76D38ED458D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43BB072-3117-54A5-3ED2-6B06AA41290C}"/>
              </a:ext>
            </a:extLst>
          </p:cNvPr>
          <p:cNvSpPr>
            <a:spLocks noGrp="1" noRot="1" noMove="1" noResize="1" noEditPoints="1" noAdjustHandles="1" noChangeArrowheads="1" noChangeShapeType="1"/>
          </p:cNvSpPr>
          <p:nvPr/>
        </p:nvSpPr>
        <p:spPr>
          <a:xfrm>
            <a:off x="0" y="-1"/>
            <a:ext cx="12192000" cy="868673"/>
          </a:xfrm>
          <a:prstGeom prst="rect">
            <a:avLst/>
          </a:prstGeom>
          <a:solidFill>
            <a:srgbClr val="004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E8D8CFE9-CB71-67E2-60F7-AA4C24115CDF}"/>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D01E8DFA-7C64-EF54-C586-96A32FBEC50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784657" y="99178"/>
            <a:ext cx="1740557" cy="606309"/>
          </a:xfrm>
          <a:prstGeom prst="rect">
            <a:avLst/>
          </a:prstGeom>
        </p:spPr>
      </p:pic>
      <p:sp>
        <p:nvSpPr>
          <p:cNvPr id="8" name="TextBox 7">
            <a:extLst>
              <a:ext uri="{FF2B5EF4-FFF2-40B4-BE49-F238E27FC236}">
                <a16:creationId xmlns:a16="http://schemas.microsoft.com/office/drawing/2014/main" id="{3D506B17-4263-15DD-D702-080CD843FD31}"/>
              </a:ext>
            </a:extLst>
          </p:cNvPr>
          <p:cNvSpPr txBox="1">
            <a:spLocks/>
          </p:cNvSpPr>
          <p:nvPr/>
        </p:nvSpPr>
        <p:spPr>
          <a:xfrm>
            <a:off x="7799294" y="6119871"/>
            <a:ext cx="3880065" cy="400110"/>
          </a:xfrm>
          <a:prstGeom prst="rect">
            <a:avLst/>
          </a:prstGeom>
          <a:noFill/>
        </p:spPr>
        <p:txBody>
          <a:bodyPr wrap="square" rtlCol="0">
            <a:spAutoFit/>
          </a:bodyPr>
          <a:lstStyle/>
          <a:p>
            <a:pPr algn="r"/>
            <a:r>
              <a:rPr lang="en-US" sz="2000" dirty="0">
                <a:solidFill>
                  <a:srgbClr val="004960"/>
                </a:solidFill>
                <a:latin typeface="Poppins" panose="00000500000000000000" pitchFamily="2" charset="0"/>
                <a:cs typeface="Poppins" panose="00000500000000000000" pitchFamily="2" charset="0"/>
              </a:rPr>
              <a:t>kitsappublichealth.org</a:t>
            </a:r>
          </a:p>
        </p:txBody>
      </p:sp>
      <p:sp>
        <p:nvSpPr>
          <p:cNvPr id="9" name="Title 1">
            <a:extLst>
              <a:ext uri="{FF2B5EF4-FFF2-40B4-BE49-F238E27FC236}">
                <a16:creationId xmlns:a16="http://schemas.microsoft.com/office/drawing/2014/main" id="{A097213D-30FA-CB98-F05B-0FE090A6B3C1}"/>
              </a:ext>
            </a:extLst>
          </p:cNvPr>
          <p:cNvSpPr txBox="1">
            <a:spLocks/>
          </p:cNvSpPr>
          <p:nvPr/>
        </p:nvSpPr>
        <p:spPr>
          <a:xfrm>
            <a:off x="311767" y="64011"/>
            <a:ext cx="10134822" cy="80466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FBF0D7"/>
                </a:solidFill>
                <a:latin typeface="Poppins" panose="00000500000000000000" pitchFamily="2" charset="0"/>
                <a:cs typeface="Poppins" panose="00000500000000000000" pitchFamily="2" charset="0"/>
              </a:rPr>
              <a:t>Where does KPHD fit into this?</a:t>
            </a:r>
          </a:p>
        </p:txBody>
      </p:sp>
      <p:cxnSp>
        <p:nvCxnSpPr>
          <p:cNvPr id="4" name="Straight Connector 3">
            <a:extLst>
              <a:ext uri="{FF2B5EF4-FFF2-40B4-BE49-F238E27FC236}">
                <a16:creationId xmlns:a16="http://schemas.microsoft.com/office/drawing/2014/main" id="{9F26D661-0ED4-7B61-78E3-789CB927CFD2}"/>
              </a:ext>
            </a:extLst>
          </p:cNvPr>
          <p:cNvCxnSpPr>
            <a:cxnSpLocks noGrp="1" noRot="1" noMove="1" noResize="1" noEditPoints="1" noAdjustHandles="1" noChangeArrowheads="1" noChangeShapeType="1"/>
          </p:cNvCxnSpPr>
          <p:nvPr/>
        </p:nvCxnSpPr>
        <p:spPr>
          <a:xfrm>
            <a:off x="0" y="868676"/>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A0A0ECB3-EAED-27CD-B4D1-93498732E492}"/>
              </a:ext>
            </a:extLst>
          </p:cNvPr>
          <p:cNvPicPr>
            <a:picLocks noChangeAspect="1"/>
          </p:cNvPicPr>
          <p:nvPr/>
        </p:nvPicPr>
        <p:blipFill>
          <a:blip r:embed="rId4"/>
          <a:stretch>
            <a:fillRect/>
          </a:stretch>
        </p:blipFill>
        <p:spPr>
          <a:xfrm>
            <a:off x="936774" y="920390"/>
            <a:ext cx="5677439" cy="4989773"/>
          </a:xfrm>
          <a:prstGeom prst="rect">
            <a:avLst/>
          </a:prstGeom>
        </p:spPr>
      </p:pic>
      <p:sp>
        <p:nvSpPr>
          <p:cNvPr id="12" name="TextBox 11">
            <a:extLst>
              <a:ext uri="{FF2B5EF4-FFF2-40B4-BE49-F238E27FC236}">
                <a16:creationId xmlns:a16="http://schemas.microsoft.com/office/drawing/2014/main" id="{CE39F741-DA10-F5D7-AF41-8F2D00DC89F7}"/>
              </a:ext>
            </a:extLst>
          </p:cNvPr>
          <p:cNvSpPr txBox="1"/>
          <p:nvPr/>
        </p:nvSpPr>
        <p:spPr>
          <a:xfrm>
            <a:off x="7341402" y="2259449"/>
            <a:ext cx="4183812" cy="2339102"/>
          </a:xfrm>
          <a:prstGeom prst="rect">
            <a:avLst/>
          </a:prstGeom>
          <a:noFill/>
        </p:spPr>
        <p:txBody>
          <a:bodyPr wrap="square" rtlCol="0">
            <a:spAutoFit/>
          </a:bodyPr>
          <a:lstStyle/>
          <a:p>
            <a:r>
              <a:rPr lang="en-US" sz="2400" b="1" dirty="0">
                <a:latin typeface="Poppins" panose="00000500000000000000" pitchFamily="2" charset="0"/>
                <a:cs typeface="Poppins" panose="00000500000000000000" pitchFamily="2" charset="0"/>
              </a:rPr>
              <a:t>Public Health Emergency Management</a:t>
            </a:r>
          </a:p>
          <a:p>
            <a:endParaRPr lang="en-US" sz="2000" dirty="0">
              <a:latin typeface="Poppins" panose="00000500000000000000" pitchFamily="2" charset="0"/>
              <a:cs typeface="Poppins" panose="00000500000000000000" pitchFamily="2" charset="0"/>
            </a:endParaRPr>
          </a:p>
          <a:p>
            <a:r>
              <a:rPr lang="en-US" sz="2000" dirty="0">
                <a:latin typeface="Poppins" panose="00000500000000000000" pitchFamily="2" charset="0"/>
                <a:cs typeface="Poppins" panose="00000500000000000000" pitchFamily="2" charset="0"/>
              </a:rPr>
              <a:t>Focuses on the management of emergencies with serious health impacts</a:t>
            </a:r>
          </a:p>
          <a:p>
            <a:endParaRPr lang="en-US" dirty="0"/>
          </a:p>
        </p:txBody>
      </p:sp>
    </p:spTree>
    <p:extLst>
      <p:ext uri="{BB962C8B-B14F-4D97-AF65-F5344CB8AC3E}">
        <p14:creationId xmlns:p14="http://schemas.microsoft.com/office/powerpoint/2010/main" val="2111516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58367-8876-CD4B-CF66-5C8FC071375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F6F74B8-693F-BAD6-A2F6-0C07453B99D7}"/>
              </a:ext>
            </a:extLst>
          </p:cNvPr>
          <p:cNvSpPr>
            <a:spLocks noGrp="1" noRot="1" noMove="1" noResize="1" noEditPoints="1" noAdjustHandles="1" noChangeArrowheads="1" noChangeShapeType="1"/>
          </p:cNvSpPr>
          <p:nvPr/>
        </p:nvSpPr>
        <p:spPr>
          <a:xfrm>
            <a:off x="0" y="-1"/>
            <a:ext cx="12192000" cy="868673"/>
          </a:xfrm>
          <a:prstGeom prst="rect">
            <a:avLst/>
          </a:prstGeom>
          <a:solidFill>
            <a:srgbClr val="004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0CCDE165-2C88-C71C-B6B1-DF6A48613F55}"/>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94CA3B9A-2C4D-4A53-5E39-B23404065BA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784657" y="99178"/>
            <a:ext cx="1740557" cy="606309"/>
          </a:xfrm>
          <a:prstGeom prst="rect">
            <a:avLst/>
          </a:prstGeom>
        </p:spPr>
      </p:pic>
      <p:sp>
        <p:nvSpPr>
          <p:cNvPr id="8" name="TextBox 7">
            <a:extLst>
              <a:ext uri="{FF2B5EF4-FFF2-40B4-BE49-F238E27FC236}">
                <a16:creationId xmlns:a16="http://schemas.microsoft.com/office/drawing/2014/main" id="{91394EE3-8C1F-5E09-851A-16CFBE0CE003}"/>
              </a:ext>
            </a:extLst>
          </p:cNvPr>
          <p:cNvSpPr txBox="1">
            <a:spLocks/>
          </p:cNvSpPr>
          <p:nvPr/>
        </p:nvSpPr>
        <p:spPr>
          <a:xfrm>
            <a:off x="7799294" y="6119871"/>
            <a:ext cx="3880065" cy="400110"/>
          </a:xfrm>
          <a:prstGeom prst="rect">
            <a:avLst/>
          </a:prstGeom>
          <a:noFill/>
        </p:spPr>
        <p:txBody>
          <a:bodyPr wrap="square" rtlCol="0">
            <a:spAutoFit/>
          </a:bodyPr>
          <a:lstStyle/>
          <a:p>
            <a:pPr algn="r"/>
            <a:r>
              <a:rPr lang="en-US" sz="2000" dirty="0">
                <a:solidFill>
                  <a:srgbClr val="004960"/>
                </a:solidFill>
                <a:latin typeface="Poppins" panose="00000500000000000000" pitchFamily="2" charset="0"/>
                <a:cs typeface="Poppins" panose="00000500000000000000" pitchFamily="2" charset="0"/>
              </a:rPr>
              <a:t>kitsappublichealth.org</a:t>
            </a:r>
          </a:p>
        </p:txBody>
      </p:sp>
      <p:sp>
        <p:nvSpPr>
          <p:cNvPr id="9" name="Title 1">
            <a:extLst>
              <a:ext uri="{FF2B5EF4-FFF2-40B4-BE49-F238E27FC236}">
                <a16:creationId xmlns:a16="http://schemas.microsoft.com/office/drawing/2014/main" id="{7BF3F1F6-C5AF-189E-AD6C-394999E09D91}"/>
              </a:ext>
            </a:extLst>
          </p:cNvPr>
          <p:cNvSpPr txBox="1">
            <a:spLocks/>
          </p:cNvSpPr>
          <p:nvPr/>
        </p:nvSpPr>
        <p:spPr>
          <a:xfrm>
            <a:off x="311767" y="64011"/>
            <a:ext cx="10134822" cy="80466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FBF0D7"/>
                </a:solidFill>
                <a:latin typeface="Poppins" panose="00000500000000000000" pitchFamily="2" charset="0"/>
                <a:cs typeface="Poppins" panose="00000500000000000000" pitchFamily="2" charset="0"/>
              </a:rPr>
              <a:t>How do we do this in practice?</a:t>
            </a:r>
          </a:p>
        </p:txBody>
      </p:sp>
      <p:cxnSp>
        <p:nvCxnSpPr>
          <p:cNvPr id="4" name="Straight Connector 3">
            <a:extLst>
              <a:ext uri="{FF2B5EF4-FFF2-40B4-BE49-F238E27FC236}">
                <a16:creationId xmlns:a16="http://schemas.microsoft.com/office/drawing/2014/main" id="{C0058641-6D33-21D8-5072-A91D57D92FB9}"/>
              </a:ext>
            </a:extLst>
          </p:cNvPr>
          <p:cNvCxnSpPr>
            <a:cxnSpLocks noGrp="1" noRot="1" noMove="1" noResize="1" noEditPoints="1" noAdjustHandles="1" noChangeArrowheads="1" noChangeShapeType="1"/>
          </p:cNvCxnSpPr>
          <p:nvPr/>
        </p:nvCxnSpPr>
        <p:spPr>
          <a:xfrm>
            <a:off x="0" y="868676"/>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7126641A-BC7F-E28D-4AA4-9201AD3D01E4}"/>
              </a:ext>
            </a:extLst>
          </p:cNvPr>
          <p:cNvPicPr>
            <a:picLocks noChangeAspect="1"/>
          </p:cNvPicPr>
          <p:nvPr/>
        </p:nvPicPr>
        <p:blipFill>
          <a:blip r:embed="rId4"/>
          <a:stretch>
            <a:fillRect/>
          </a:stretch>
        </p:blipFill>
        <p:spPr>
          <a:xfrm>
            <a:off x="3753488" y="1244571"/>
            <a:ext cx="4685023" cy="4341410"/>
          </a:xfrm>
          <a:prstGeom prst="rect">
            <a:avLst/>
          </a:prstGeom>
        </p:spPr>
      </p:pic>
    </p:spTree>
    <p:extLst>
      <p:ext uri="{BB962C8B-B14F-4D97-AF65-F5344CB8AC3E}">
        <p14:creationId xmlns:p14="http://schemas.microsoft.com/office/powerpoint/2010/main" val="1622159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96D34-2204-74A1-FE9E-4B7028236B5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D253A6C-A097-7683-73B3-08903087AA3C}"/>
              </a:ext>
            </a:extLst>
          </p:cNvPr>
          <p:cNvSpPr>
            <a:spLocks noGrp="1" noRot="1" noMove="1" noResize="1" noEditPoints="1" noAdjustHandles="1" noChangeArrowheads="1" noChangeShapeType="1"/>
          </p:cNvSpPr>
          <p:nvPr/>
        </p:nvSpPr>
        <p:spPr>
          <a:xfrm>
            <a:off x="0" y="-1"/>
            <a:ext cx="12192000" cy="868673"/>
          </a:xfrm>
          <a:prstGeom prst="rect">
            <a:avLst/>
          </a:prstGeom>
          <a:solidFill>
            <a:srgbClr val="004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2F8DC673-E9C5-BA26-4970-D9D1D66519D1}"/>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72B4957C-4599-B2AF-39B4-A99799B353B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784657" y="99178"/>
            <a:ext cx="1740557" cy="606309"/>
          </a:xfrm>
          <a:prstGeom prst="rect">
            <a:avLst/>
          </a:prstGeom>
        </p:spPr>
      </p:pic>
      <p:sp>
        <p:nvSpPr>
          <p:cNvPr id="8" name="TextBox 7">
            <a:extLst>
              <a:ext uri="{FF2B5EF4-FFF2-40B4-BE49-F238E27FC236}">
                <a16:creationId xmlns:a16="http://schemas.microsoft.com/office/drawing/2014/main" id="{2C990FF7-4BC2-1A6B-5BA8-580E50FCB6C7}"/>
              </a:ext>
            </a:extLst>
          </p:cNvPr>
          <p:cNvSpPr txBox="1">
            <a:spLocks/>
          </p:cNvSpPr>
          <p:nvPr/>
        </p:nvSpPr>
        <p:spPr>
          <a:xfrm>
            <a:off x="7799294" y="6119871"/>
            <a:ext cx="3880065" cy="400110"/>
          </a:xfrm>
          <a:prstGeom prst="rect">
            <a:avLst/>
          </a:prstGeom>
          <a:noFill/>
        </p:spPr>
        <p:txBody>
          <a:bodyPr wrap="square" rtlCol="0">
            <a:spAutoFit/>
          </a:bodyPr>
          <a:lstStyle/>
          <a:p>
            <a:pPr algn="r"/>
            <a:r>
              <a:rPr lang="en-US" sz="2000" dirty="0">
                <a:solidFill>
                  <a:srgbClr val="004960"/>
                </a:solidFill>
                <a:latin typeface="Poppins" panose="00000500000000000000" pitchFamily="2" charset="0"/>
                <a:cs typeface="Poppins" panose="00000500000000000000" pitchFamily="2" charset="0"/>
              </a:rPr>
              <a:t>kitsappublichealth.org</a:t>
            </a:r>
          </a:p>
        </p:txBody>
      </p:sp>
      <p:sp>
        <p:nvSpPr>
          <p:cNvPr id="9" name="Title 1">
            <a:extLst>
              <a:ext uri="{FF2B5EF4-FFF2-40B4-BE49-F238E27FC236}">
                <a16:creationId xmlns:a16="http://schemas.microsoft.com/office/drawing/2014/main" id="{4AFEB31C-5C4C-C4C9-486F-144BA26C5390}"/>
              </a:ext>
            </a:extLst>
          </p:cNvPr>
          <p:cNvSpPr txBox="1">
            <a:spLocks/>
          </p:cNvSpPr>
          <p:nvPr/>
        </p:nvSpPr>
        <p:spPr>
          <a:xfrm>
            <a:off x="311767" y="64011"/>
            <a:ext cx="10134822" cy="80466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FBF0D7"/>
                </a:solidFill>
                <a:latin typeface="Poppins" panose="00000500000000000000" pitchFamily="2" charset="0"/>
                <a:cs typeface="Poppins" panose="00000500000000000000" pitchFamily="2" charset="0"/>
              </a:rPr>
              <a:t>Focusing in on planning</a:t>
            </a:r>
          </a:p>
        </p:txBody>
      </p:sp>
      <p:cxnSp>
        <p:nvCxnSpPr>
          <p:cNvPr id="4" name="Straight Connector 3">
            <a:extLst>
              <a:ext uri="{FF2B5EF4-FFF2-40B4-BE49-F238E27FC236}">
                <a16:creationId xmlns:a16="http://schemas.microsoft.com/office/drawing/2014/main" id="{C5D4EBF9-C1C7-7C7D-4088-981CB11DD2E7}"/>
              </a:ext>
            </a:extLst>
          </p:cNvPr>
          <p:cNvCxnSpPr>
            <a:cxnSpLocks noGrp="1" noRot="1" noMove="1" noResize="1" noEditPoints="1" noAdjustHandles="1" noChangeArrowheads="1" noChangeShapeType="1"/>
          </p:cNvCxnSpPr>
          <p:nvPr/>
        </p:nvCxnSpPr>
        <p:spPr>
          <a:xfrm>
            <a:off x="0" y="868676"/>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CB826830-EAE8-AF73-3615-2D575CF4E298}"/>
              </a:ext>
            </a:extLst>
          </p:cNvPr>
          <p:cNvSpPr txBox="1"/>
          <p:nvPr/>
        </p:nvSpPr>
        <p:spPr>
          <a:xfrm>
            <a:off x="838200" y="1605430"/>
            <a:ext cx="5717875" cy="3693319"/>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Our plans are updated every few years, whether they are used or not</a:t>
            </a:r>
          </a:p>
          <a:p>
            <a:endParaRPr lang="en-US" sz="2400" dirty="0">
              <a:latin typeface="Poppins" panose="00000500000000000000" pitchFamily="2" charset="0"/>
              <a:cs typeface="Poppins" panose="00000500000000000000" pitchFamily="2" charset="0"/>
            </a:endParaRPr>
          </a:p>
          <a:p>
            <a:r>
              <a:rPr lang="en-US" sz="2400" dirty="0">
                <a:latin typeface="Poppins" panose="00000500000000000000" pitchFamily="2" charset="0"/>
                <a:cs typeface="Poppins" panose="00000500000000000000" pitchFamily="2" charset="0"/>
              </a:rPr>
              <a:t>We work to identify strengths and areas for improvement</a:t>
            </a:r>
          </a:p>
          <a:p>
            <a:endParaRPr lang="en-US" sz="2400" dirty="0">
              <a:latin typeface="Poppins" panose="00000500000000000000" pitchFamily="2" charset="0"/>
              <a:cs typeface="Poppins" panose="00000500000000000000" pitchFamily="2" charset="0"/>
            </a:endParaRPr>
          </a:p>
          <a:p>
            <a:r>
              <a:rPr lang="en-US" sz="2400" dirty="0">
                <a:latin typeface="Poppins" panose="00000500000000000000" pitchFamily="2" charset="0"/>
                <a:cs typeface="Poppins" panose="00000500000000000000" pitchFamily="2" charset="0"/>
              </a:rPr>
              <a:t>The </a:t>
            </a:r>
            <a:r>
              <a:rPr lang="en-US" sz="2400" b="1" dirty="0">
                <a:latin typeface="Poppins" panose="00000500000000000000" pitchFamily="2" charset="0"/>
                <a:cs typeface="Poppins" panose="00000500000000000000" pitchFamily="2" charset="0"/>
              </a:rPr>
              <a:t>process</a:t>
            </a:r>
            <a:r>
              <a:rPr lang="en-US" sz="2400" dirty="0">
                <a:latin typeface="Poppins" panose="00000500000000000000" pitchFamily="2" charset="0"/>
                <a:cs typeface="Poppins" panose="00000500000000000000" pitchFamily="2" charset="0"/>
              </a:rPr>
              <a:t> of planning can be just as important as the plan itself – this is where relationships are built</a:t>
            </a:r>
          </a:p>
          <a:p>
            <a:endParaRPr lang="en-US" dirty="0"/>
          </a:p>
        </p:txBody>
      </p:sp>
      <p:pic>
        <p:nvPicPr>
          <p:cNvPr id="3" name="Picture 2" descr="A group of people in a room&#10;&#10;AI-generated content may be incorrect.">
            <a:extLst>
              <a:ext uri="{FF2B5EF4-FFF2-40B4-BE49-F238E27FC236}">
                <a16:creationId xmlns:a16="http://schemas.microsoft.com/office/drawing/2014/main" id="{4C35BF85-56D8-1A34-9AC4-20D6F4235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6708" y="1531811"/>
            <a:ext cx="4718506" cy="35388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71561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DE46C-38A5-A22C-7262-F789AEADE40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671300B-0773-4160-0204-28267D7B939F}"/>
              </a:ext>
            </a:extLst>
          </p:cNvPr>
          <p:cNvSpPr>
            <a:spLocks noGrp="1" noRot="1" noMove="1" noResize="1" noEditPoints="1" noAdjustHandles="1" noChangeArrowheads="1" noChangeShapeType="1"/>
          </p:cNvSpPr>
          <p:nvPr/>
        </p:nvSpPr>
        <p:spPr>
          <a:xfrm>
            <a:off x="0" y="-1"/>
            <a:ext cx="12192000" cy="868673"/>
          </a:xfrm>
          <a:prstGeom prst="rect">
            <a:avLst/>
          </a:prstGeom>
          <a:solidFill>
            <a:srgbClr val="004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9BF7F49C-5390-A95F-18FF-0C729B97DE7B}"/>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915FC3EC-0F5A-68BF-7545-5BB5D12F109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784657" y="99178"/>
            <a:ext cx="1740557" cy="606309"/>
          </a:xfrm>
          <a:prstGeom prst="rect">
            <a:avLst/>
          </a:prstGeom>
        </p:spPr>
      </p:pic>
      <p:sp>
        <p:nvSpPr>
          <p:cNvPr id="8" name="TextBox 7">
            <a:extLst>
              <a:ext uri="{FF2B5EF4-FFF2-40B4-BE49-F238E27FC236}">
                <a16:creationId xmlns:a16="http://schemas.microsoft.com/office/drawing/2014/main" id="{3C8B96DC-6197-265F-1525-5FE12B177BC0}"/>
              </a:ext>
            </a:extLst>
          </p:cNvPr>
          <p:cNvSpPr txBox="1">
            <a:spLocks/>
          </p:cNvSpPr>
          <p:nvPr/>
        </p:nvSpPr>
        <p:spPr>
          <a:xfrm>
            <a:off x="7799294" y="6119871"/>
            <a:ext cx="3880065" cy="400110"/>
          </a:xfrm>
          <a:prstGeom prst="rect">
            <a:avLst/>
          </a:prstGeom>
          <a:noFill/>
        </p:spPr>
        <p:txBody>
          <a:bodyPr wrap="square" rtlCol="0">
            <a:spAutoFit/>
          </a:bodyPr>
          <a:lstStyle/>
          <a:p>
            <a:pPr algn="r"/>
            <a:r>
              <a:rPr lang="en-US" sz="2000" dirty="0">
                <a:solidFill>
                  <a:srgbClr val="004960"/>
                </a:solidFill>
                <a:latin typeface="Poppins" panose="00000500000000000000" pitchFamily="2" charset="0"/>
                <a:cs typeface="Poppins" panose="00000500000000000000" pitchFamily="2" charset="0"/>
              </a:rPr>
              <a:t>kitsappublichealth.org</a:t>
            </a:r>
          </a:p>
        </p:txBody>
      </p:sp>
      <p:sp>
        <p:nvSpPr>
          <p:cNvPr id="9" name="Title 1">
            <a:extLst>
              <a:ext uri="{FF2B5EF4-FFF2-40B4-BE49-F238E27FC236}">
                <a16:creationId xmlns:a16="http://schemas.microsoft.com/office/drawing/2014/main" id="{BCA91250-59BC-4F87-1E24-5E9C259E92D6}"/>
              </a:ext>
            </a:extLst>
          </p:cNvPr>
          <p:cNvSpPr txBox="1">
            <a:spLocks/>
          </p:cNvSpPr>
          <p:nvPr/>
        </p:nvSpPr>
        <p:spPr>
          <a:xfrm>
            <a:off x="311767" y="64011"/>
            <a:ext cx="10134822" cy="80466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FBF0D7"/>
                </a:solidFill>
                <a:latin typeface="Poppins" panose="00000500000000000000" pitchFamily="2" charset="0"/>
                <a:cs typeface="Poppins" panose="00000500000000000000" pitchFamily="2" charset="0"/>
              </a:rPr>
              <a:t>Receiving Community Input</a:t>
            </a:r>
          </a:p>
        </p:txBody>
      </p:sp>
      <p:cxnSp>
        <p:nvCxnSpPr>
          <p:cNvPr id="4" name="Straight Connector 3">
            <a:extLst>
              <a:ext uri="{FF2B5EF4-FFF2-40B4-BE49-F238E27FC236}">
                <a16:creationId xmlns:a16="http://schemas.microsoft.com/office/drawing/2014/main" id="{32F33CDD-3A4D-0E28-C7E9-7169F6B61475}"/>
              </a:ext>
            </a:extLst>
          </p:cNvPr>
          <p:cNvCxnSpPr>
            <a:cxnSpLocks noGrp="1" noRot="1" noMove="1" noResize="1" noEditPoints="1" noAdjustHandles="1" noChangeArrowheads="1" noChangeShapeType="1"/>
          </p:cNvCxnSpPr>
          <p:nvPr/>
        </p:nvCxnSpPr>
        <p:spPr>
          <a:xfrm>
            <a:off x="0" y="868676"/>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834E5113-E214-2329-5BAE-212E3AD37033}"/>
              </a:ext>
            </a:extLst>
          </p:cNvPr>
          <p:cNvSpPr txBox="1"/>
          <p:nvPr/>
        </p:nvSpPr>
        <p:spPr>
          <a:xfrm>
            <a:off x="838200" y="1605430"/>
            <a:ext cx="10376140" cy="3323987"/>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Today’s goal: identify more ways to incorporate community voices into the planning process</a:t>
            </a:r>
          </a:p>
          <a:p>
            <a:endParaRPr lang="en-US" sz="2400" dirty="0">
              <a:latin typeface="Poppins" panose="00000500000000000000" pitchFamily="2" charset="0"/>
              <a:cs typeface="Poppins" panose="00000500000000000000" pitchFamily="2" charset="0"/>
            </a:endParaRPr>
          </a:p>
          <a:p>
            <a:endParaRPr lang="en-US" sz="2400" dirty="0">
              <a:latin typeface="Poppins" panose="00000500000000000000" pitchFamily="2" charset="0"/>
              <a:cs typeface="Poppins" panose="00000500000000000000" pitchFamily="2" charset="0"/>
            </a:endParaRPr>
          </a:p>
          <a:p>
            <a:r>
              <a:rPr lang="en-US" sz="2400" dirty="0">
                <a:latin typeface="Poppins" panose="00000500000000000000" pitchFamily="2" charset="0"/>
                <a:cs typeface="Poppins" panose="00000500000000000000" pitchFamily="2" charset="0"/>
              </a:rPr>
              <a:t>This is necessary to make sure our plans are effectively and appropriately preventing disease and protecting and promoting the health of </a:t>
            </a:r>
            <a:r>
              <a:rPr lang="en-US" sz="2400" b="1" dirty="0">
                <a:latin typeface="Poppins" panose="00000500000000000000" pitchFamily="2" charset="0"/>
                <a:cs typeface="Poppins" panose="00000500000000000000" pitchFamily="2" charset="0"/>
              </a:rPr>
              <a:t>all people </a:t>
            </a:r>
            <a:r>
              <a:rPr lang="en-US" sz="2400" dirty="0">
                <a:latin typeface="Poppins" panose="00000500000000000000" pitchFamily="2" charset="0"/>
                <a:cs typeface="Poppins" panose="00000500000000000000" pitchFamily="2" charset="0"/>
              </a:rPr>
              <a:t>in Kitsap County</a:t>
            </a:r>
          </a:p>
          <a:p>
            <a:endParaRPr lang="en-US" sz="2400" dirty="0">
              <a:latin typeface="Poppins" panose="00000500000000000000" pitchFamily="2" charset="0"/>
              <a:cs typeface="Poppins" panose="00000500000000000000" pitchFamily="2" charset="0"/>
            </a:endParaRPr>
          </a:p>
          <a:p>
            <a:endParaRPr lang="en-US" dirty="0"/>
          </a:p>
        </p:txBody>
      </p:sp>
    </p:spTree>
    <p:extLst>
      <p:ext uri="{BB962C8B-B14F-4D97-AF65-F5344CB8AC3E}">
        <p14:creationId xmlns:p14="http://schemas.microsoft.com/office/powerpoint/2010/main" val="1628389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CFF1B-ED98-A525-F8B6-18A9414621B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A188780-D067-708A-8C5A-47E58A9C9377}"/>
              </a:ext>
            </a:extLst>
          </p:cNvPr>
          <p:cNvSpPr>
            <a:spLocks noGrp="1" noRot="1" noMove="1" noResize="1" noEditPoints="1" noAdjustHandles="1" noChangeArrowheads="1" noChangeShapeType="1"/>
          </p:cNvSpPr>
          <p:nvPr/>
        </p:nvSpPr>
        <p:spPr>
          <a:xfrm>
            <a:off x="0" y="-1"/>
            <a:ext cx="12192000" cy="868673"/>
          </a:xfrm>
          <a:prstGeom prst="rect">
            <a:avLst/>
          </a:prstGeom>
          <a:solidFill>
            <a:srgbClr val="004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F3885A9E-FA6D-D787-ACAD-5DFD316228B4}"/>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11AA3A30-A9A1-41B0-3C00-12E311DD825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784657" y="99178"/>
            <a:ext cx="1740557" cy="606309"/>
          </a:xfrm>
          <a:prstGeom prst="rect">
            <a:avLst/>
          </a:prstGeom>
        </p:spPr>
      </p:pic>
      <p:sp>
        <p:nvSpPr>
          <p:cNvPr id="8" name="TextBox 7">
            <a:extLst>
              <a:ext uri="{FF2B5EF4-FFF2-40B4-BE49-F238E27FC236}">
                <a16:creationId xmlns:a16="http://schemas.microsoft.com/office/drawing/2014/main" id="{5FE709F2-DE1E-D16A-0AFA-A1C09647E85F}"/>
              </a:ext>
            </a:extLst>
          </p:cNvPr>
          <p:cNvSpPr txBox="1">
            <a:spLocks/>
          </p:cNvSpPr>
          <p:nvPr/>
        </p:nvSpPr>
        <p:spPr>
          <a:xfrm>
            <a:off x="7799294" y="6119871"/>
            <a:ext cx="3880065" cy="400110"/>
          </a:xfrm>
          <a:prstGeom prst="rect">
            <a:avLst/>
          </a:prstGeom>
          <a:noFill/>
        </p:spPr>
        <p:txBody>
          <a:bodyPr wrap="square" rtlCol="0">
            <a:spAutoFit/>
          </a:bodyPr>
          <a:lstStyle/>
          <a:p>
            <a:pPr algn="r"/>
            <a:r>
              <a:rPr lang="en-US" sz="2000" dirty="0">
                <a:solidFill>
                  <a:srgbClr val="004960"/>
                </a:solidFill>
                <a:latin typeface="Poppins" panose="00000500000000000000" pitchFamily="2" charset="0"/>
                <a:cs typeface="Poppins" panose="00000500000000000000" pitchFamily="2" charset="0"/>
              </a:rPr>
              <a:t>kitsappublichealth.org</a:t>
            </a:r>
          </a:p>
        </p:txBody>
      </p:sp>
      <p:sp>
        <p:nvSpPr>
          <p:cNvPr id="9" name="Title 1">
            <a:extLst>
              <a:ext uri="{FF2B5EF4-FFF2-40B4-BE49-F238E27FC236}">
                <a16:creationId xmlns:a16="http://schemas.microsoft.com/office/drawing/2014/main" id="{3A425060-E522-EA6B-EB92-2988F91D0AF4}"/>
              </a:ext>
            </a:extLst>
          </p:cNvPr>
          <p:cNvSpPr txBox="1">
            <a:spLocks/>
          </p:cNvSpPr>
          <p:nvPr/>
        </p:nvSpPr>
        <p:spPr>
          <a:xfrm>
            <a:off x="311767" y="64011"/>
            <a:ext cx="10134822" cy="80466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FBF0D7"/>
                </a:solidFill>
                <a:latin typeface="Poppins" panose="00000500000000000000" pitchFamily="2" charset="0"/>
                <a:cs typeface="Poppins" panose="00000500000000000000" pitchFamily="2" charset="0"/>
              </a:rPr>
              <a:t>Receiving Community Input</a:t>
            </a:r>
          </a:p>
        </p:txBody>
      </p:sp>
      <p:cxnSp>
        <p:nvCxnSpPr>
          <p:cNvPr id="4" name="Straight Connector 3">
            <a:extLst>
              <a:ext uri="{FF2B5EF4-FFF2-40B4-BE49-F238E27FC236}">
                <a16:creationId xmlns:a16="http://schemas.microsoft.com/office/drawing/2014/main" id="{678F4BFA-6D92-6EDC-F99F-17A74D19BB31}"/>
              </a:ext>
            </a:extLst>
          </p:cNvPr>
          <p:cNvCxnSpPr>
            <a:cxnSpLocks noGrp="1" noRot="1" noMove="1" noResize="1" noEditPoints="1" noAdjustHandles="1" noChangeArrowheads="1" noChangeShapeType="1"/>
          </p:cNvCxnSpPr>
          <p:nvPr/>
        </p:nvCxnSpPr>
        <p:spPr>
          <a:xfrm>
            <a:off x="0" y="868676"/>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AB497B6D-7B7D-A69D-D437-13845C0D0729}"/>
              </a:ext>
            </a:extLst>
          </p:cNvPr>
          <p:cNvSpPr txBox="1"/>
          <p:nvPr/>
        </p:nvSpPr>
        <p:spPr>
          <a:xfrm>
            <a:off x="838200" y="1605430"/>
            <a:ext cx="10376140" cy="3693319"/>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What are we doing already?</a:t>
            </a:r>
          </a:p>
          <a:p>
            <a:endParaRPr lang="en-US" sz="2400" dirty="0">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r>
              <a:rPr lang="en-US" sz="2400" dirty="0">
                <a:latin typeface="Poppins" panose="00000500000000000000" pitchFamily="2" charset="0"/>
                <a:cs typeface="Poppins" panose="00000500000000000000" pitchFamily="2" charset="0"/>
              </a:rPr>
              <a:t>Working with colleagues to better understand the unique needs in our community through detailed data gathering</a:t>
            </a:r>
          </a:p>
          <a:p>
            <a:pPr marL="342900" indent="-342900">
              <a:buFont typeface="Arial" panose="020B0604020202020204" pitchFamily="34" charset="0"/>
              <a:buChar char="•"/>
            </a:pPr>
            <a:endParaRPr lang="en-US" sz="2400" dirty="0">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r>
              <a:rPr lang="en-US" sz="2400" dirty="0">
                <a:latin typeface="Poppins" panose="00000500000000000000" pitchFamily="2" charset="0"/>
                <a:cs typeface="Poppins" panose="00000500000000000000" pitchFamily="2" charset="0"/>
              </a:rPr>
              <a:t>Engaging with community partners/members through a variety of forums</a:t>
            </a:r>
          </a:p>
          <a:p>
            <a:pPr marL="342900" indent="-342900">
              <a:buFont typeface="Arial" panose="020B0604020202020204" pitchFamily="34" charset="0"/>
              <a:buChar char="•"/>
            </a:pPr>
            <a:endParaRPr lang="en-US" sz="2400" dirty="0">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r>
              <a:rPr lang="en-US" sz="2400" dirty="0">
                <a:latin typeface="Poppins" panose="00000500000000000000" pitchFamily="2" charset="0"/>
                <a:cs typeface="Poppins" panose="00000500000000000000" pitchFamily="2" charset="0"/>
              </a:rPr>
              <a:t>Learning lessons from other public health agencies</a:t>
            </a:r>
          </a:p>
          <a:p>
            <a:endParaRPr lang="en-US" dirty="0"/>
          </a:p>
        </p:txBody>
      </p:sp>
    </p:spTree>
    <p:extLst>
      <p:ext uri="{BB962C8B-B14F-4D97-AF65-F5344CB8AC3E}">
        <p14:creationId xmlns:p14="http://schemas.microsoft.com/office/powerpoint/2010/main" val="1109263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0DAC0-5912-1911-BE4F-C47848CC20A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A5B3B43-759D-F70A-4BB5-DE4CA3012C85}"/>
              </a:ext>
            </a:extLst>
          </p:cNvPr>
          <p:cNvSpPr>
            <a:spLocks noGrp="1" noRot="1" noMove="1" noResize="1" noEditPoints="1" noAdjustHandles="1" noChangeArrowheads="1" noChangeShapeType="1"/>
          </p:cNvSpPr>
          <p:nvPr/>
        </p:nvSpPr>
        <p:spPr>
          <a:xfrm>
            <a:off x="0" y="-1"/>
            <a:ext cx="12192000" cy="868673"/>
          </a:xfrm>
          <a:prstGeom prst="rect">
            <a:avLst/>
          </a:prstGeom>
          <a:solidFill>
            <a:srgbClr val="004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0F0CAFA8-0092-CBA9-76BD-445C9ED02FC3}"/>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F8EA03F6-D3B3-A623-8238-2870CC04799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784657" y="99178"/>
            <a:ext cx="1740557" cy="606309"/>
          </a:xfrm>
          <a:prstGeom prst="rect">
            <a:avLst/>
          </a:prstGeom>
        </p:spPr>
      </p:pic>
      <p:sp>
        <p:nvSpPr>
          <p:cNvPr id="8" name="TextBox 7">
            <a:extLst>
              <a:ext uri="{FF2B5EF4-FFF2-40B4-BE49-F238E27FC236}">
                <a16:creationId xmlns:a16="http://schemas.microsoft.com/office/drawing/2014/main" id="{AC50D2A2-C19B-3FF7-468A-457699A06ADA}"/>
              </a:ext>
            </a:extLst>
          </p:cNvPr>
          <p:cNvSpPr txBox="1">
            <a:spLocks/>
          </p:cNvSpPr>
          <p:nvPr/>
        </p:nvSpPr>
        <p:spPr>
          <a:xfrm>
            <a:off x="7799294" y="6119871"/>
            <a:ext cx="3880065" cy="400110"/>
          </a:xfrm>
          <a:prstGeom prst="rect">
            <a:avLst/>
          </a:prstGeom>
          <a:noFill/>
        </p:spPr>
        <p:txBody>
          <a:bodyPr wrap="square" rtlCol="0">
            <a:spAutoFit/>
          </a:bodyPr>
          <a:lstStyle/>
          <a:p>
            <a:pPr algn="r"/>
            <a:r>
              <a:rPr lang="en-US" sz="2000" dirty="0">
                <a:solidFill>
                  <a:srgbClr val="004960"/>
                </a:solidFill>
                <a:latin typeface="Poppins" panose="00000500000000000000" pitchFamily="2" charset="0"/>
                <a:cs typeface="Poppins" panose="00000500000000000000" pitchFamily="2" charset="0"/>
              </a:rPr>
              <a:t>kitsappublichealth.org</a:t>
            </a:r>
          </a:p>
        </p:txBody>
      </p:sp>
      <p:sp>
        <p:nvSpPr>
          <p:cNvPr id="9" name="Title 1">
            <a:extLst>
              <a:ext uri="{FF2B5EF4-FFF2-40B4-BE49-F238E27FC236}">
                <a16:creationId xmlns:a16="http://schemas.microsoft.com/office/drawing/2014/main" id="{2920AC7D-06DD-7962-05E9-4886D5F0ACA9}"/>
              </a:ext>
            </a:extLst>
          </p:cNvPr>
          <p:cNvSpPr txBox="1">
            <a:spLocks/>
          </p:cNvSpPr>
          <p:nvPr/>
        </p:nvSpPr>
        <p:spPr>
          <a:xfrm>
            <a:off x="311767" y="64011"/>
            <a:ext cx="10134822" cy="80466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FBF0D7"/>
                </a:solidFill>
                <a:latin typeface="Poppins" panose="00000500000000000000" pitchFamily="2" charset="0"/>
                <a:cs typeface="Poppins" panose="00000500000000000000" pitchFamily="2" charset="0"/>
              </a:rPr>
              <a:t>Discussion</a:t>
            </a:r>
          </a:p>
        </p:txBody>
      </p:sp>
      <p:cxnSp>
        <p:nvCxnSpPr>
          <p:cNvPr id="4" name="Straight Connector 3">
            <a:extLst>
              <a:ext uri="{FF2B5EF4-FFF2-40B4-BE49-F238E27FC236}">
                <a16:creationId xmlns:a16="http://schemas.microsoft.com/office/drawing/2014/main" id="{489D242E-FA33-F3B4-5CB9-21DB3EDB5732}"/>
              </a:ext>
            </a:extLst>
          </p:cNvPr>
          <p:cNvCxnSpPr>
            <a:cxnSpLocks noGrp="1" noRot="1" noMove="1" noResize="1" noEditPoints="1" noAdjustHandles="1" noChangeArrowheads="1" noChangeShapeType="1"/>
          </p:cNvCxnSpPr>
          <p:nvPr/>
        </p:nvCxnSpPr>
        <p:spPr>
          <a:xfrm>
            <a:off x="0" y="868676"/>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5B1C4E64-E0B1-681E-CF28-525DDAB107AD}"/>
              </a:ext>
            </a:extLst>
          </p:cNvPr>
          <p:cNvSpPr txBox="1"/>
          <p:nvPr/>
        </p:nvSpPr>
        <p:spPr>
          <a:xfrm>
            <a:off x="907930" y="997382"/>
            <a:ext cx="10376140" cy="4970591"/>
          </a:xfrm>
          <a:prstGeom prst="rect">
            <a:avLst/>
          </a:prstGeom>
          <a:noFill/>
        </p:spPr>
        <p:txBody>
          <a:bodyPr wrap="square" rtlCol="0">
            <a:spAutoFit/>
          </a:bodyPr>
          <a:lstStyle/>
          <a:p>
            <a:r>
              <a:rPr lang="en-US" sz="2300" dirty="0">
                <a:latin typeface="Poppins" panose="00000500000000000000" pitchFamily="2" charset="0"/>
                <a:cs typeface="Poppins" panose="00000500000000000000" pitchFamily="2" charset="0"/>
              </a:rPr>
              <a:t>Have there been conversations in your community about emergencies?</a:t>
            </a:r>
          </a:p>
          <a:p>
            <a:endParaRPr lang="en-US" sz="2300" dirty="0">
              <a:latin typeface="Poppins" panose="00000500000000000000" pitchFamily="2" charset="0"/>
              <a:cs typeface="Poppins" panose="00000500000000000000" pitchFamily="2" charset="0"/>
            </a:endParaRPr>
          </a:p>
          <a:p>
            <a:r>
              <a:rPr lang="en-US" sz="2300" dirty="0">
                <a:latin typeface="Poppins" panose="00000500000000000000" pitchFamily="2" charset="0"/>
                <a:cs typeface="Poppins" panose="00000500000000000000" pitchFamily="2" charset="0"/>
              </a:rPr>
              <a:t>How have you gotten information about emergencies in the past?</a:t>
            </a:r>
          </a:p>
          <a:p>
            <a:endParaRPr lang="en-US" sz="2300" dirty="0">
              <a:latin typeface="Poppins" panose="00000500000000000000" pitchFamily="2" charset="0"/>
              <a:cs typeface="Poppins" panose="00000500000000000000" pitchFamily="2" charset="0"/>
            </a:endParaRPr>
          </a:p>
          <a:p>
            <a:r>
              <a:rPr lang="en-US" sz="2300" dirty="0">
                <a:latin typeface="Poppins" panose="00000500000000000000" pitchFamily="2" charset="0"/>
                <a:cs typeface="Poppins" panose="00000500000000000000" pitchFamily="2" charset="0"/>
              </a:rPr>
              <a:t>From your perspective, what would engagement look like in the following areas?</a:t>
            </a:r>
          </a:p>
          <a:p>
            <a:endParaRPr lang="en-US" sz="2300" dirty="0">
              <a:latin typeface="Poppins" panose="00000500000000000000" pitchFamily="2" charset="0"/>
              <a:cs typeface="Poppins" panose="00000500000000000000" pitchFamily="2" charset="0"/>
            </a:endParaRPr>
          </a:p>
          <a:p>
            <a:r>
              <a:rPr lang="en-US" sz="2300" dirty="0">
                <a:latin typeface="Poppins" panose="00000500000000000000" pitchFamily="2" charset="0"/>
                <a:cs typeface="Poppins" panose="00000500000000000000" pitchFamily="2" charset="0"/>
              </a:rPr>
              <a:t>1.	Understand the needs of the whole community</a:t>
            </a:r>
          </a:p>
          <a:p>
            <a:endParaRPr lang="en-US" sz="2300" dirty="0">
              <a:latin typeface="Poppins" panose="00000500000000000000" pitchFamily="2" charset="0"/>
              <a:cs typeface="Poppins" panose="00000500000000000000" pitchFamily="2" charset="0"/>
            </a:endParaRPr>
          </a:p>
          <a:p>
            <a:r>
              <a:rPr lang="en-US" sz="2300" dirty="0">
                <a:latin typeface="Poppins" panose="00000500000000000000" pitchFamily="2" charset="0"/>
                <a:cs typeface="Poppins" panose="00000500000000000000" pitchFamily="2" charset="0"/>
              </a:rPr>
              <a:t>2.	Engage and empower all parts of the community</a:t>
            </a:r>
          </a:p>
          <a:p>
            <a:endParaRPr lang="en-US" sz="2300" dirty="0">
              <a:latin typeface="Poppins" panose="00000500000000000000" pitchFamily="2" charset="0"/>
              <a:cs typeface="Poppins" panose="00000500000000000000" pitchFamily="2" charset="0"/>
            </a:endParaRPr>
          </a:p>
          <a:p>
            <a:r>
              <a:rPr lang="en-US" sz="2300" dirty="0">
                <a:latin typeface="Poppins" panose="00000500000000000000" pitchFamily="2" charset="0"/>
                <a:cs typeface="Poppins" panose="00000500000000000000" pitchFamily="2" charset="0"/>
              </a:rPr>
              <a:t>3.	Strengthen what works well in communities on a daily basis</a:t>
            </a:r>
          </a:p>
          <a:p>
            <a:endParaRPr lang="en-US" dirty="0"/>
          </a:p>
        </p:txBody>
      </p:sp>
    </p:spTree>
    <p:extLst>
      <p:ext uri="{BB962C8B-B14F-4D97-AF65-F5344CB8AC3E}">
        <p14:creationId xmlns:p14="http://schemas.microsoft.com/office/powerpoint/2010/main" val="3229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whale jumping out of the water&#10;&#10;Description automatically generated">
            <a:extLst>
              <a:ext uri="{FF2B5EF4-FFF2-40B4-BE49-F238E27FC236}">
                <a16:creationId xmlns:a16="http://schemas.microsoft.com/office/drawing/2014/main" id="{81811796-0133-3C3B-975F-58526C1CE109}"/>
              </a:ext>
            </a:extLst>
          </p:cNvPr>
          <p:cNvPicPr>
            <a:picLocks noChangeAspect="1"/>
          </p:cNvPicPr>
          <p:nvPr/>
        </p:nvPicPr>
        <p:blipFill rotWithShape="1">
          <a:blip r:embed="rId2">
            <a:extLst>
              <a:ext uri="{28A0092B-C50C-407E-A947-70E740481C1C}">
                <a14:useLocalDpi xmlns:a14="http://schemas.microsoft.com/office/drawing/2010/main" val="0"/>
              </a:ext>
            </a:extLst>
          </a:blip>
          <a:srcRect l="3529" t="2679" r="2244" b="36284"/>
          <a:stretch/>
        </p:blipFill>
        <p:spPr>
          <a:xfrm>
            <a:off x="1" y="0"/>
            <a:ext cx="12360588" cy="8006862"/>
          </a:xfrm>
          <a:prstGeom prst="rect">
            <a:avLst/>
          </a:prstGeom>
        </p:spPr>
      </p:pic>
      <p:sp>
        <p:nvSpPr>
          <p:cNvPr id="9" name="Rectangle 8">
            <a:extLst>
              <a:ext uri="{FF2B5EF4-FFF2-40B4-BE49-F238E27FC236}">
                <a16:creationId xmlns:a16="http://schemas.microsoft.com/office/drawing/2014/main" id="{72EEA067-29F4-E3B4-2F51-AA35FBE08C30}"/>
              </a:ext>
            </a:extLst>
          </p:cNvPr>
          <p:cNvSpPr>
            <a:spLocks/>
          </p:cNvSpPr>
          <p:nvPr/>
        </p:nvSpPr>
        <p:spPr>
          <a:xfrm>
            <a:off x="0" y="-1"/>
            <a:ext cx="12360588" cy="8006861"/>
          </a:xfrm>
          <a:prstGeom prst="rect">
            <a:avLst/>
          </a:prstGeom>
          <a:solidFill>
            <a:srgbClr val="004960">
              <a:alpha val="8784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9D706F-FF57-0BDE-D74C-C93E80F5801A}"/>
              </a:ext>
            </a:extLst>
          </p:cNvPr>
          <p:cNvSpPr>
            <a:spLocks noGrp="1"/>
          </p:cNvSpPr>
          <p:nvPr>
            <p:ph type="ctrTitle"/>
          </p:nvPr>
        </p:nvSpPr>
        <p:spPr>
          <a:xfrm>
            <a:off x="3204149" y="2450343"/>
            <a:ext cx="5783703" cy="978657"/>
          </a:xfrm>
        </p:spPr>
        <p:txBody>
          <a:bodyPr>
            <a:noAutofit/>
          </a:bodyPr>
          <a:lstStyle/>
          <a:p>
            <a:pPr algn="l"/>
            <a:r>
              <a:rPr lang="en-US" sz="7200" dirty="0">
                <a:solidFill>
                  <a:srgbClr val="FBF0D7"/>
                </a:solidFill>
                <a:latin typeface="Poppins" panose="00000500000000000000" pitchFamily="2" charset="0"/>
                <a:cs typeface="Poppins" panose="00000500000000000000" pitchFamily="2" charset="0"/>
              </a:rPr>
              <a:t>THANK YOU!</a:t>
            </a:r>
          </a:p>
        </p:txBody>
      </p:sp>
      <p:cxnSp>
        <p:nvCxnSpPr>
          <p:cNvPr id="5" name="Straight Connector 4">
            <a:extLst>
              <a:ext uri="{FF2B5EF4-FFF2-40B4-BE49-F238E27FC236}">
                <a16:creationId xmlns:a16="http://schemas.microsoft.com/office/drawing/2014/main" id="{85C13D15-3B1E-716B-A6DD-EE264C100482}"/>
              </a:ext>
            </a:extLst>
          </p:cNvPr>
          <p:cNvCxnSpPr>
            <a:cxnSpLocks/>
          </p:cNvCxnSpPr>
          <p:nvPr/>
        </p:nvCxnSpPr>
        <p:spPr>
          <a:xfrm>
            <a:off x="4003964" y="3429423"/>
            <a:ext cx="4184073" cy="0"/>
          </a:xfrm>
          <a:prstGeom prst="line">
            <a:avLst/>
          </a:prstGeom>
          <a:ln w="50800">
            <a:solidFill>
              <a:srgbClr val="54B4B7"/>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08CD769E-955A-F968-CF87-1CA3CBC6F7DD}"/>
              </a:ext>
            </a:extLst>
          </p:cNvPr>
          <p:cNvSpPr txBox="1"/>
          <p:nvPr/>
        </p:nvSpPr>
        <p:spPr>
          <a:xfrm>
            <a:off x="2613804" y="3733669"/>
            <a:ext cx="6961517" cy="461665"/>
          </a:xfrm>
          <a:prstGeom prst="rect">
            <a:avLst/>
          </a:prstGeom>
          <a:noFill/>
        </p:spPr>
        <p:txBody>
          <a:bodyPr wrap="square" rtlCol="0">
            <a:spAutoFit/>
          </a:bodyPr>
          <a:lstStyle/>
          <a:p>
            <a:pPr algn="ctr"/>
            <a:r>
              <a:rPr lang="en-US" sz="2400" dirty="0">
                <a:solidFill>
                  <a:schemeClr val="bg1"/>
                </a:solidFill>
                <a:latin typeface="Poppins" panose="00000500000000000000" pitchFamily="2" charset="0"/>
                <a:cs typeface="Poppins" panose="00000500000000000000" pitchFamily="2" charset="0"/>
              </a:rPr>
              <a:t>Nathan.Anderson@kitsappublichealth.org</a:t>
            </a:r>
          </a:p>
        </p:txBody>
      </p:sp>
      <p:pic>
        <p:nvPicPr>
          <p:cNvPr id="8" name="Picture 7" descr="A black background with white text&#10;&#10;Description automatically generated">
            <a:extLst>
              <a:ext uri="{FF2B5EF4-FFF2-40B4-BE49-F238E27FC236}">
                <a16:creationId xmlns:a16="http://schemas.microsoft.com/office/drawing/2014/main" id="{F7E060A7-5163-2808-0EB1-2170690B0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049" y="297496"/>
            <a:ext cx="2809470" cy="978657"/>
          </a:xfrm>
          <a:prstGeom prst="rect">
            <a:avLst/>
          </a:prstGeom>
        </p:spPr>
      </p:pic>
      <p:pic>
        <p:nvPicPr>
          <p:cNvPr id="10" name="Picture 9" descr="A white circle with blue text and blue letters&#10;&#10;Description automatically generated">
            <a:extLst>
              <a:ext uri="{FF2B5EF4-FFF2-40B4-BE49-F238E27FC236}">
                <a16:creationId xmlns:a16="http://schemas.microsoft.com/office/drawing/2014/main" id="{EF3A28B9-46FA-973E-8D1B-773C848B9D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316" y="5138838"/>
            <a:ext cx="1442743" cy="1415859"/>
          </a:xfrm>
          <a:prstGeom prst="rect">
            <a:avLst/>
          </a:prstGeom>
        </p:spPr>
      </p:pic>
      <p:sp>
        <p:nvSpPr>
          <p:cNvPr id="12" name="TextBox 11">
            <a:extLst>
              <a:ext uri="{FF2B5EF4-FFF2-40B4-BE49-F238E27FC236}">
                <a16:creationId xmlns:a16="http://schemas.microsoft.com/office/drawing/2014/main" id="{6B474DCE-2BA4-491D-7E7A-DD42EED6DB41}"/>
              </a:ext>
            </a:extLst>
          </p:cNvPr>
          <p:cNvSpPr txBox="1"/>
          <p:nvPr/>
        </p:nvSpPr>
        <p:spPr>
          <a:xfrm>
            <a:off x="6519122" y="5718910"/>
            <a:ext cx="6146229" cy="523220"/>
          </a:xfrm>
          <a:prstGeom prst="rect">
            <a:avLst/>
          </a:prstGeom>
          <a:noFill/>
        </p:spPr>
        <p:txBody>
          <a:bodyPr wrap="square" rtlCol="0">
            <a:spAutoFit/>
          </a:bodyPr>
          <a:lstStyle/>
          <a:p>
            <a:pPr algn="ctr"/>
            <a:r>
              <a:rPr lang="en-US" sz="2800" dirty="0">
                <a:solidFill>
                  <a:schemeClr val="bg1"/>
                </a:solidFill>
                <a:latin typeface="Poppins" panose="00000500000000000000" pitchFamily="2" charset="0"/>
                <a:cs typeface="Poppins" panose="00000500000000000000" pitchFamily="2" charset="0"/>
              </a:rPr>
              <a:t>kitsappublichealth.org</a:t>
            </a:r>
          </a:p>
        </p:txBody>
      </p:sp>
    </p:spTree>
    <p:extLst>
      <p:ext uri="{BB962C8B-B14F-4D97-AF65-F5344CB8AC3E}">
        <p14:creationId xmlns:p14="http://schemas.microsoft.com/office/powerpoint/2010/main" val="482904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4D95F9-3367-5746-3FD4-73298C6F80B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t="9008" b="34742"/>
          <a:stretch/>
        </p:blipFill>
        <p:spPr>
          <a:xfrm>
            <a:off x="0" y="0"/>
            <a:ext cx="12192000" cy="6857999"/>
          </a:xfrm>
          <a:prstGeom prst="rect">
            <a:avLst/>
          </a:prstGeom>
        </p:spPr>
      </p:pic>
      <p:sp>
        <p:nvSpPr>
          <p:cNvPr id="2" name="Rectangle 1">
            <a:extLst>
              <a:ext uri="{FF2B5EF4-FFF2-40B4-BE49-F238E27FC236}">
                <a16:creationId xmlns:a16="http://schemas.microsoft.com/office/drawing/2014/main" id="{9C03E586-8E74-EFC2-D2D5-4DEAB2180CC4}"/>
              </a:ext>
            </a:extLst>
          </p:cNvPr>
          <p:cNvSpPr>
            <a:spLocks noGrp="1" noRot="1" noMove="1" noResize="1" noEditPoints="1" noAdjustHandles="1" noChangeArrowheads="1" noChangeShapeType="1"/>
          </p:cNvSpPr>
          <p:nvPr/>
        </p:nvSpPr>
        <p:spPr>
          <a:xfrm>
            <a:off x="0" y="0"/>
            <a:ext cx="12192000" cy="6857999"/>
          </a:xfrm>
          <a:prstGeom prst="rect">
            <a:avLst/>
          </a:prstGeom>
          <a:solidFill>
            <a:srgbClr val="004960">
              <a:alpha val="8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p:blipFill>
        <p:spPr>
          <a:xfrm>
            <a:off x="613226" y="6043484"/>
            <a:ext cx="1740555"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7709648" y="6209889"/>
            <a:ext cx="3969712" cy="400110"/>
          </a:xfrm>
          <a:prstGeom prst="rect">
            <a:avLst/>
          </a:prstGeom>
          <a:noFill/>
        </p:spPr>
        <p:txBody>
          <a:bodyPr wrap="square" rtlCol="0">
            <a:spAutoFit/>
          </a:bodyPr>
          <a:lstStyle/>
          <a:p>
            <a:pPr algn="r"/>
            <a:r>
              <a:rPr lang="en-US" sz="2000" dirty="0">
                <a:solidFill>
                  <a:schemeClr val="bg1"/>
                </a:solidFill>
                <a:latin typeface="Poppins" panose="00000500000000000000" pitchFamily="2" charset="0"/>
                <a:cs typeface="Poppins" panose="00000500000000000000" pitchFamily="2" charset="0"/>
              </a:rPr>
              <a:t>kitsappublichealth.org</a:t>
            </a:r>
          </a:p>
        </p:txBody>
      </p:sp>
      <p:sp>
        <p:nvSpPr>
          <p:cNvPr id="10" name="Title 1">
            <a:extLst>
              <a:ext uri="{FF2B5EF4-FFF2-40B4-BE49-F238E27FC236}">
                <a16:creationId xmlns:a16="http://schemas.microsoft.com/office/drawing/2014/main" id="{75BD511B-6FC5-2291-9387-348F18E7CF02}"/>
              </a:ext>
            </a:extLst>
          </p:cNvPr>
          <p:cNvSpPr txBox="1">
            <a:spLocks/>
          </p:cNvSpPr>
          <p:nvPr/>
        </p:nvSpPr>
        <p:spPr>
          <a:xfrm>
            <a:off x="613226" y="4353640"/>
            <a:ext cx="7015739" cy="712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dirty="0">
                <a:solidFill>
                  <a:srgbClr val="FBF0D7"/>
                </a:solidFill>
                <a:latin typeface="Poppins" panose="00000500000000000000" pitchFamily="2" charset="0"/>
                <a:cs typeface="Poppins" panose="00000500000000000000" pitchFamily="2" charset="0"/>
              </a:rPr>
              <a:t>Share out</a:t>
            </a:r>
          </a:p>
        </p:txBody>
      </p:sp>
      <p:sp>
        <p:nvSpPr>
          <p:cNvPr id="3" name="Title 1">
            <a:extLst>
              <a:ext uri="{FF2B5EF4-FFF2-40B4-BE49-F238E27FC236}">
                <a16:creationId xmlns:a16="http://schemas.microsoft.com/office/drawing/2014/main" id="{09BDE45E-2697-754D-876B-5DD5F7252B6B}"/>
              </a:ext>
            </a:extLst>
          </p:cNvPr>
          <p:cNvSpPr txBox="1">
            <a:spLocks/>
          </p:cNvSpPr>
          <p:nvPr/>
        </p:nvSpPr>
        <p:spPr>
          <a:xfrm>
            <a:off x="613225" y="4942691"/>
            <a:ext cx="7952805" cy="712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i="1" dirty="0">
                <a:solidFill>
                  <a:schemeClr val="bg1"/>
                </a:solidFill>
                <a:latin typeface="Poppins" panose="00000500000000000000" pitchFamily="2" charset="0"/>
                <a:cs typeface="Poppins" panose="00000500000000000000" pitchFamily="2" charset="0"/>
              </a:rPr>
              <a:t>Does anyone have updates for the group? </a:t>
            </a:r>
          </a:p>
        </p:txBody>
      </p:sp>
      <p:sp>
        <p:nvSpPr>
          <p:cNvPr id="6" name="TextBox 5">
            <a:extLst>
              <a:ext uri="{FF2B5EF4-FFF2-40B4-BE49-F238E27FC236}">
                <a16:creationId xmlns:a16="http://schemas.microsoft.com/office/drawing/2014/main" id="{BB84A105-BBAB-BA6C-7625-0EA8DA626559}"/>
              </a:ext>
            </a:extLst>
          </p:cNvPr>
          <p:cNvSpPr txBox="1"/>
          <p:nvPr/>
        </p:nvSpPr>
        <p:spPr>
          <a:xfrm>
            <a:off x="877824" y="707136"/>
            <a:ext cx="9948672" cy="2938271"/>
          </a:xfrm>
          <a:prstGeom prst="rect">
            <a:avLst/>
          </a:prstGeom>
          <a:solidFill>
            <a:schemeClr val="bg1"/>
          </a:solidFill>
        </p:spPr>
        <p:txBody>
          <a:bodyPr wrap="square" rtlCol="0">
            <a:spAutoFit/>
          </a:bodyPr>
          <a:lstStyle/>
          <a:p>
            <a:endParaRPr lang="en-US" dirty="0"/>
          </a:p>
        </p:txBody>
      </p:sp>
      <p:pic>
        <p:nvPicPr>
          <p:cNvPr id="2050" name="Picture 2" descr="A black background with white text&#10;&#10;AI-generated content may be incorrect.">
            <a:extLst>
              <a:ext uri="{FF2B5EF4-FFF2-40B4-BE49-F238E27FC236}">
                <a16:creationId xmlns:a16="http://schemas.microsoft.com/office/drawing/2014/main" id="{D1F1D223-F823-297D-451A-44532AB4F7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6379" y="933405"/>
            <a:ext cx="9658350" cy="252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592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whale jumping out of the water&#10;&#10;Description automatically generated">
            <a:extLst>
              <a:ext uri="{FF2B5EF4-FFF2-40B4-BE49-F238E27FC236}">
                <a16:creationId xmlns:a16="http://schemas.microsoft.com/office/drawing/2014/main" id="{81811796-0133-3C3B-975F-58526C1CE109}"/>
              </a:ext>
            </a:extLst>
          </p:cNvPr>
          <p:cNvPicPr>
            <a:picLocks noChangeAspect="1"/>
          </p:cNvPicPr>
          <p:nvPr/>
        </p:nvPicPr>
        <p:blipFill rotWithShape="1">
          <a:blip r:embed="rId3">
            <a:extLst>
              <a:ext uri="{28A0092B-C50C-407E-A947-70E740481C1C}">
                <a14:useLocalDpi xmlns:a14="http://schemas.microsoft.com/office/drawing/2010/main" val="0"/>
              </a:ext>
            </a:extLst>
          </a:blip>
          <a:srcRect l="3529" t="2679" r="2244" b="36284"/>
          <a:stretch/>
        </p:blipFill>
        <p:spPr>
          <a:xfrm>
            <a:off x="1" y="0"/>
            <a:ext cx="12360588" cy="8006862"/>
          </a:xfrm>
          <a:prstGeom prst="rect">
            <a:avLst/>
          </a:prstGeom>
        </p:spPr>
      </p:pic>
      <p:sp>
        <p:nvSpPr>
          <p:cNvPr id="9" name="Rectangle 8">
            <a:extLst>
              <a:ext uri="{FF2B5EF4-FFF2-40B4-BE49-F238E27FC236}">
                <a16:creationId xmlns:a16="http://schemas.microsoft.com/office/drawing/2014/main" id="{72EEA067-29F4-E3B4-2F51-AA35FBE08C30}"/>
              </a:ext>
            </a:extLst>
          </p:cNvPr>
          <p:cNvSpPr>
            <a:spLocks/>
          </p:cNvSpPr>
          <p:nvPr/>
        </p:nvSpPr>
        <p:spPr>
          <a:xfrm>
            <a:off x="0" y="-1"/>
            <a:ext cx="12360588" cy="8006861"/>
          </a:xfrm>
          <a:prstGeom prst="rect">
            <a:avLst/>
          </a:prstGeom>
          <a:solidFill>
            <a:srgbClr val="004960">
              <a:alpha val="8784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9D706F-FF57-0BDE-D74C-C93E80F5801A}"/>
              </a:ext>
            </a:extLst>
          </p:cNvPr>
          <p:cNvSpPr>
            <a:spLocks noGrp="1"/>
          </p:cNvSpPr>
          <p:nvPr>
            <p:ph type="ctrTitle"/>
          </p:nvPr>
        </p:nvSpPr>
        <p:spPr>
          <a:xfrm>
            <a:off x="3204149" y="2450343"/>
            <a:ext cx="5783703" cy="978657"/>
          </a:xfrm>
        </p:spPr>
        <p:txBody>
          <a:bodyPr>
            <a:noAutofit/>
          </a:bodyPr>
          <a:lstStyle/>
          <a:p>
            <a:pPr algn="l"/>
            <a:r>
              <a:rPr lang="en-US" sz="7200" dirty="0">
                <a:solidFill>
                  <a:srgbClr val="FBF0D7"/>
                </a:solidFill>
                <a:latin typeface="Poppins" panose="00000500000000000000" pitchFamily="2" charset="0"/>
                <a:cs typeface="Poppins" panose="00000500000000000000" pitchFamily="2" charset="0"/>
              </a:rPr>
              <a:t>THANK YOU!</a:t>
            </a:r>
          </a:p>
        </p:txBody>
      </p:sp>
      <p:cxnSp>
        <p:nvCxnSpPr>
          <p:cNvPr id="5" name="Straight Connector 4">
            <a:extLst>
              <a:ext uri="{FF2B5EF4-FFF2-40B4-BE49-F238E27FC236}">
                <a16:creationId xmlns:a16="http://schemas.microsoft.com/office/drawing/2014/main" id="{85C13D15-3B1E-716B-A6DD-EE264C100482}"/>
              </a:ext>
            </a:extLst>
          </p:cNvPr>
          <p:cNvCxnSpPr>
            <a:cxnSpLocks/>
          </p:cNvCxnSpPr>
          <p:nvPr/>
        </p:nvCxnSpPr>
        <p:spPr>
          <a:xfrm>
            <a:off x="4003964" y="3429423"/>
            <a:ext cx="4184073" cy="0"/>
          </a:xfrm>
          <a:prstGeom prst="line">
            <a:avLst/>
          </a:prstGeom>
          <a:ln w="50800">
            <a:solidFill>
              <a:srgbClr val="54B4B7"/>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08CD769E-955A-F968-CF87-1CA3CBC6F7DD}"/>
              </a:ext>
            </a:extLst>
          </p:cNvPr>
          <p:cNvSpPr txBox="1"/>
          <p:nvPr/>
        </p:nvSpPr>
        <p:spPr>
          <a:xfrm>
            <a:off x="3022886" y="3733669"/>
            <a:ext cx="6555454" cy="584775"/>
          </a:xfrm>
          <a:prstGeom prst="rect">
            <a:avLst/>
          </a:prstGeom>
          <a:noFill/>
        </p:spPr>
        <p:txBody>
          <a:bodyPr wrap="square" rtlCol="0">
            <a:spAutoFit/>
          </a:bodyPr>
          <a:lstStyle/>
          <a:p>
            <a:pPr algn="ctr"/>
            <a:r>
              <a:rPr lang="en-US" sz="3200" dirty="0">
                <a:solidFill>
                  <a:schemeClr val="bg1"/>
                </a:solidFill>
                <a:latin typeface="Poppins" panose="00000500000000000000" pitchFamily="2" charset="0"/>
                <a:cs typeface="Poppins" panose="00000500000000000000" pitchFamily="2" charset="0"/>
              </a:rPr>
              <a:t>equity@kitsappublichealth.org</a:t>
            </a:r>
          </a:p>
        </p:txBody>
      </p:sp>
      <p:pic>
        <p:nvPicPr>
          <p:cNvPr id="8" name="Picture 7" descr="A black background with white text&#10;&#10;Description automatically generated">
            <a:extLst>
              <a:ext uri="{FF2B5EF4-FFF2-40B4-BE49-F238E27FC236}">
                <a16:creationId xmlns:a16="http://schemas.microsoft.com/office/drawing/2014/main" id="{F7E060A7-5163-2808-0EB1-2170690B0C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49" y="297496"/>
            <a:ext cx="2809470" cy="978657"/>
          </a:xfrm>
          <a:prstGeom prst="rect">
            <a:avLst/>
          </a:prstGeom>
        </p:spPr>
      </p:pic>
      <p:pic>
        <p:nvPicPr>
          <p:cNvPr id="10" name="Picture 9" descr="A white circle with blue text and blue letters&#10;&#10;Description automatically generated">
            <a:extLst>
              <a:ext uri="{FF2B5EF4-FFF2-40B4-BE49-F238E27FC236}">
                <a16:creationId xmlns:a16="http://schemas.microsoft.com/office/drawing/2014/main" id="{EF3A28B9-46FA-973E-8D1B-773C848B9D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316" y="5138838"/>
            <a:ext cx="1442743" cy="1415859"/>
          </a:xfrm>
          <a:prstGeom prst="rect">
            <a:avLst/>
          </a:prstGeom>
        </p:spPr>
      </p:pic>
      <p:sp>
        <p:nvSpPr>
          <p:cNvPr id="12" name="TextBox 11">
            <a:extLst>
              <a:ext uri="{FF2B5EF4-FFF2-40B4-BE49-F238E27FC236}">
                <a16:creationId xmlns:a16="http://schemas.microsoft.com/office/drawing/2014/main" id="{6B474DCE-2BA4-491D-7E7A-DD42EED6DB41}"/>
              </a:ext>
            </a:extLst>
          </p:cNvPr>
          <p:cNvSpPr txBox="1"/>
          <p:nvPr/>
        </p:nvSpPr>
        <p:spPr>
          <a:xfrm>
            <a:off x="6519122" y="5718910"/>
            <a:ext cx="6146229" cy="523220"/>
          </a:xfrm>
          <a:prstGeom prst="rect">
            <a:avLst/>
          </a:prstGeom>
          <a:noFill/>
        </p:spPr>
        <p:txBody>
          <a:bodyPr wrap="square" rtlCol="0">
            <a:spAutoFit/>
          </a:bodyPr>
          <a:lstStyle/>
          <a:p>
            <a:pPr algn="ctr"/>
            <a:r>
              <a:rPr lang="en-US" sz="2800" dirty="0">
                <a:solidFill>
                  <a:schemeClr val="bg1"/>
                </a:solidFill>
                <a:latin typeface="Poppins" panose="00000500000000000000" pitchFamily="2" charset="0"/>
                <a:cs typeface="Poppins" panose="00000500000000000000" pitchFamily="2" charset="0"/>
              </a:rPr>
              <a:t>kitsappublichealth.org</a:t>
            </a:r>
          </a:p>
        </p:txBody>
      </p:sp>
    </p:spTree>
    <p:extLst>
      <p:ext uri="{BB962C8B-B14F-4D97-AF65-F5344CB8AC3E}">
        <p14:creationId xmlns:p14="http://schemas.microsoft.com/office/powerpoint/2010/main" val="3304137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986872-81B3-E948-0F81-68333CA8EA23}"/>
              </a:ext>
            </a:extLst>
          </p:cNvPr>
          <p:cNvSpPr>
            <a:spLocks noGrp="1" noRot="1" noMove="1" noResize="1" noEditPoints="1" noAdjustHandles="1" noChangeArrowheads="1" noChangeShapeType="1"/>
          </p:cNvSpPr>
          <p:nvPr/>
        </p:nvSpPr>
        <p:spPr>
          <a:xfrm>
            <a:off x="0" y="-1"/>
            <a:ext cx="12192000" cy="868673"/>
          </a:xfrm>
          <a:prstGeom prst="rect">
            <a:avLst/>
          </a:prstGeom>
          <a:solidFill>
            <a:srgbClr val="004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784657" y="99178"/>
            <a:ext cx="1740557"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7799294" y="6119871"/>
            <a:ext cx="3880065" cy="400110"/>
          </a:xfrm>
          <a:prstGeom prst="rect">
            <a:avLst/>
          </a:prstGeom>
          <a:noFill/>
        </p:spPr>
        <p:txBody>
          <a:bodyPr wrap="square" rtlCol="0">
            <a:spAutoFit/>
          </a:bodyPr>
          <a:lstStyle/>
          <a:p>
            <a:pPr algn="r"/>
            <a:r>
              <a:rPr lang="en-US" sz="2000" dirty="0">
                <a:solidFill>
                  <a:srgbClr val="004960"/>
                </a:solidFill>
                <a:latin typeface="Poppins" panose="00000500000000000000" pitchFamily="2" charset="0"/>
                <a:cs typeface="Poppins" panose="00000500000000000000" pitchFamily="2" charset="0"/>
              </a:rPr>
              <a:t>kitsappublichealth.org</a:t>
            </a:r>
          </a:p>
        </p:txBody>
      </p:sp>
      <p:sp>
        <p:nvSpPr>
          <p:cNvPr id="9" name="Title 1">
            <a:extLst>
              <a:ext uri="{FF2B5EF4-FFF2-40B4-BE49-F238E27FC236}">
                <a16:creationId xmlns:a16="http://schemas.microsoft.com/office/drawing/2014/main" id="{D9703F9E-AFAE-1080-5A11-76B5CCFC4E5B}"/>
              </a:ext>
            </a:extLst>
          </p:cNvPr>
          <p:cNvSpPr txBox="1">
            <a:spLocks/>
          </p:cNvSpPr>
          <p:nvPr/>
        </p:nvSpPr>
        <p:spPr>
          <a:xfrm>
            <a:off x="311767" y="64011"/>
            <a:ext cx="8431017" cy="80466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BF0D7"/>
                </a:solidFill>
                <a:latin typeface="Poppins" panose="00000500000000000000" pitchFamily="2" charset="0"/>
                <a:cs typeface="Poppins" panose="00000500000000000000" pitchFamily="2" charset="0"/>
              </a:rPr>
              <a:t>Agenda </a:t>
            </a:r>
          </a:p>
        </p:txBody>
      </p:sp>
      <p:cxnSp>
        <p:nvCxnSpPr>
          <p:cNvPr id="4" name="Straight Connector 3">
            <a:extLst>
              <a:ext uri="{FF2B5EF4-FFF2-40B4-BE49-F238E27FC236}">
                <a16:creationId xmlns:a16="http://schemas.microsoft.com/office/drawing/2014/main" id="{0E479BDF-EC50-7FD7-13AA-D775C95F972A}"/>
              </a:ext>
            </a:extLst>
          </p:cNvPr>
          <p:cNvCxnSpPr>
            <a:cxnSpLocks noGrp="1" noRot="1" noMove="1" noResize="1" noEditPoints="1" noAdjustHandles="1" noChangeArrowheads="1" noChangeShapeType="1"/>
          </p:cNvCxnSpPr>
          <p:nvPr/>
        </p:nvCxnSpPr>
        <p:spPr>
          <a:xfrm>
            <a:off x="0" y="868676"/>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sp>
        <p:nvSpPr>
          <p:cNvPr id="11" name="Content Placeholder 2">
            <a:extLst>
              <a:ext uri="{FF2B5EF4-FFF2-40B4-BE49-F238E27FC236}">
                <a16:creationId xmlns:a16="http://schemas.microsoft.com/office/drawing/2014/main" id="{518C3D44-4FBB-14CA-BD31-A80C8D51383F}"/>
              </a:ext>
            </a:extLst>
          </p:cNvPr>
          <p:cNvSpPr>
            <a:spLocks noGrp="1"/>
          </p:cNvSpPr>
          <p:nvPr>
            <p:ph idx="1"/>
          </p:nvPr>
        </p:nvSpPr>
        <p:spPr>
          <a:xfrm>
            <a:off x="838200" y="1272210"/>
            <a:ext cx="10515600" cy="4332459"/>
          </a:xfrm>
        </p:spPr>
        <p:txBody>
          <a:bodyPr>
            <a:normAutofit/>
          </a:bodyPr>
          <a:lstStyle/>
          <a:p>
            <a:pPr marL="342900" marR="0" lvl="0" indent="-342900">
              <a:buFont typeface="+mj-lt"/>
              <a:buAutoNum type="arabicPeriod"/>
              <a:tabLst>
                <a:tab pos="457200" algn="l"/>
              </a:tabLst>
            </a:pPr>
            <a:r>
              <a:rPr lang="en-US" dirty="0">
                <a:effectLst/>
                <a:latin typeface="Aptos" panose="020B0004020202020204" pitchFamily="34" charset="0"/>
                <a:ea typeface="Aptos" panose="020B0004020202020204" pitchFamily="34" charset="0"/>
                <a:cs typeface="Times New Roman" panose="02020603050405020304" pitchFamily="18" charset="0"/>
              </a:rPr>
              <a:t>Welcome</a:t>
            </a:r>
            <a:r>
              <a:rPr lang="en-US" dirty="0">
                <a:latin typeface="Aptos" panose="020B0004020202020204" pitchFamily="34" charset="0"/>
                <a:ea typeface="Aptos" panose="020B0004020202020204" pitchFamily="34" charset="0"/>
                <a:cs typeface="Times New Roman" panose="02020603050405020304" pitchFamily="18" charset="0"/>
              </a:rPr>
              <a:t> and reminders, KPHD Updates</a:t>
            </a:r>
          </a:p>
          <a:p>
            <a:pPr marL="342900" marR="0" lvl="0" indent="-342900">
              <a:buFont typeface="+mj-lt"/>
              <a:buAutoNum type="arabicPeriod"/>
              <a:tabLst>
                <a:tab pos="457200" algn="l"/>
              </a:tabLst>
            </a:pPr>
            <a:r>
              <a:rPr lang="en-US" dirty="0"/>
              <a:t>Workgroup Updates</a:t>
            </a:r>
          </a:p>
          <a:p>
            <a:pPr marL="342900" marR="0" lvl="0" indent="-342900">
              <a:buFont typeface="+mj-lt"/>
              <a:buAutoNum type="arabicPeriod"/>
              <a:tabLst>
                <a:tab pos="457200" algn="l"/>
              </a:tabLst>
            </a:pPr>
            <a:r>
              <a:rPr lang="en-US" strike="sngStrike" dirty="0"/>
              <a:t>Tough</a:t>
            </a:r>
            <a:r>
              <a:rPr lang="en-US" dirty="0"/>
              <a:t> Love Campaign </a:t>
            </a:r>
          </a:p>
          <a:p>
            <a:pPr marL="342900" marR="0" lvl="0" indent="-342900">
              <a:buFont typeface="+mj-lt"/>
              <a:buAutoNum type="arabicPeriod"/>
              <a:tabLst>
                <a:tab pos="457200" algn="l"/>
              </a:tabLst>
            </a:pPr>
            <a:r>
              <a:rPr lang="en-US" dirty="0"/>
              <a:t>Public Health Emergency Preparedness workshop</a:t>
            </a:r>
          </a:p>
          <a:p>
            <a:pPr marL="342900" marR="0" lvl="0" indent="-342900">
              <a:buFont typeface="+mj-lt"/>
              <a:buAutoNum type="arabicPeriod"/>
              <a:tabLst>
                <a:tab pos="457200" algn="l"/>
              </a:tabLst>
            </a:pPr>
            <a:r>
              <a:rPr lang="en-US" dirty="0"/>
              <a:t>Group share-out and closure </a:t>
            </a:r>
          </a:p>
        </p:txBody>
      </p:sp>
    </p:spTree>
    <p:extLst>
      <p:ext uri="{BB962C8B-B14F-4D97-AF65-F5344CB8AC3E}">
        <p14:creationId xmlns:p14="http://schemas.microsoft.com/office/powerpoint/2010/main" val="1710862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erial view of a city and a body of water&#10;&#10;Description automatically generated">
            <a:extLst>
              <a:ext uri="{FF2B5EF4-FFF2-40B4-BE49-F238E27FC236}">
                <a16:creationId xmlns:a16="http://schemas.microsoft.com/office/drawing/2014/main" id="{0399584A-65B4-4DBB-C75F-A74CCFC7CF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4991" y="0"/>
            <a:ext cx="8827009" cy="6857046"/>
          </a:xfrm>
          <a:prstGeom prst="rect">
            <a:avLst/>
          </a:prstGeom>
        </p:spPr>
      </p:pic>
      <p:sp>
        <p:nvSpPr>
          <p:cNvPr id="5" name="Rectangle 4">
            <a:extLst>
              <a:ext uri="{FF2B5EF4-FFF2-40B4-BE49-F238E27FC236}">
                <a16:creationId xmlns:a16="http://schemas.microsoft.com/office/drawing/2014/main" id="{8EDFCFD0-DC02-5FA6-636B-BB1E20F4DEF4}"/>
              </a:ext>
            </a:extLst>
          </p:cNvPr>
          <p:cNvSpPr>
            <a:spLocks noGrp="1" noRot="1" noMove="1" noResize="1" noEditPoints="1" noAdjustHandles="1" noChangeArrowheads="1" noChangeShapeType="1"/>
          </p:cNvSpPr>
          <p:nvPr/>
        </p:nvSpPr>
        <p:spPr>
          <a:xfrm>
            <a:off x="0" y="0"/>
            <a:ext cx="3364992" cy="6858000"/>
          </a:xfrm>
          <a:prstGeom prst="rect">
            <a:avLst/>
          </a:prstGeom>
          <a:solidFill>
            <a:srgbClr val="004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9DDF133D-266B-759A-C040-3A643CA28DB1}"/>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20C312E1-952F-88CE-4EF7-293D6FD62AF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274897" y="6106789"/>
            <a:ext cx="1740557" cy="606309"/>
          </a:xfrm>
          <a:prstGeom prst="rect">
            <a:avLst/>
          </a:prstGeom>
        </p:spPr>
      </p:pic>
      <p:sp>
        <p:nvSpPr>
          <p:cNvPr id="8" name="TextBox 7">
            <a:extLst>
              <a:ext uri="{FF2B5EF4-FFF2-40B4-BE49-F238E27FC236}">
                <a16:creationId xmlns:a16="http://schemas.microsoft.com/office/drawing/2014/main" id="{40FA6B14-5C52-F96B-3994-D7C224EF5AE0}"/>
              </a:ext>
            </a:extLst>
          </p:cNvPr>
          <p:cNvSpPr txBox="1">
            <a:spLocks noGrp="1" noRot="1" noMove="1" noResize="1" noEditPoints="1" noAdjustHandles="1" noChangeArrowheads="1" noChangeShapeType="1"/>
          </p:cNvSpPr>
          <p:nvPr/>
        </p:nvSpPr>
        <p:spPr>
          <a:xfrm>
            <a:off x="8845214" y="6215405"/>
            <a:ext cx="3171825" cy="400110"/>
          </a:xfrm>
          <a:prstGeom prst="rect">
            <a:avLst/>
          </a:prstGeom>
          <a:noFill/>
        </p:spPr>
        <p:txBody>
          <a:bodyPr wrap="square" rtlCol="0">
            <a:spAutoFit/>
          </a:bodyPr>
          <a:lstStyle/>
          <a:p>
            <a:pPr algn="r"/>
            <a:r>
              <a:rPr lang="en-US" sz="2000" dirty="0">
                <a:solidFill>
                  <a:schemeClr val="bg1"/>
                </a:solidFill>
                <a:latin typeface="Poppins" panose="00000500000000000000" pitchFamily="2" charset="0"/>
                <a:cs typeface="Poppins" panose="00000500000000000000" pitchFamily="2" charset="0"/>
              </a:rPr>
              <a:t>kitsappublichealth.org</a:t>
            </a:r>
          </a:p>
        </p:txBody>
      </p:sp>
      <p:sp>
        <p:nvSpPr>
          <p:cNvPr id="9" name="Title 1">
            <a:extLst>
              <a:ext uri="{FF2B5EF4-FFF2-40B4-BE49-F238E27FC236}">
                <a16:creationId xmlns:a16="http://schemas.microsoft.com/office/drawing/2014/main" id="{A6A6E30F-5940-FC71-74D9-1190D7129664}"/>
              </a:ext>
            </a:extLst>
          </p:cNvPr>
          <p:cNvSpPr txBox="1">
            <a:spLocks/>
          </p:cNvSpPr>
          <p:nvPr/>
        </p:nvSpPr>
        <p:spPr>
          <a:xfrm>
            <a:off x="128593" y="163447"/>
            <a:ext cx="3236398" cy="14653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400" dirty="0">
                <a:solidFill>
                  <a:srgbClr val="FBF0D7"/>
                </a:solidFill>
                <a:latin typeface="Poppins" panose="00000500000000000000" pitchFamily="2" charset="0"/>
                <a:cs typeface="Poppins" panose="00000500000000000000" pitchFamily="2" charset="0"/>
              </a:rPr>
              <a:t>Health Equity Collaborative</a:t>
            </a:r>
          </a:p>
        </p:txBody>
      </p:sp>
      <p:cxnSp>
        <p:nvCxnSpPr>
          <p:cNvPr id="10" name="Straight Connector 9">
            <a:extLst>
              <a:ext uri="{FF2B5EF4-FFF2-40B4-BE49-F238E27FC236}">
                <a16:creationId xmlns:a16="http://schemas.microsoft.com/office/drawing/2014/main" id="{11939A15-E6AE-123D-9346-2089E6E53702}"/>
              </a:ext>
            </a:extLst>
          </p:cNvPr>
          <p:cNvCxnSpPr>
            <a:cxnSpLocks/>
          </p:cNvCxnSpPr>
          <p:nvPr/>
        </p:nvCxnSpPr>
        <p:spPr>
          <a:xfrm>
            <a:off x="198120" y="1478280"/>
            <a:ext cx="2901696"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A32755FD-6BCB-75EB-2902-9310CF51CF2B}"/>
              </a:ext>
            </a:extLst>
          </p:cNvPr>
          <p:cNvSpPr txBox="1"/>
          <p:nvPr/>
        </p:nvSpPr>
        <p:spPr>
          <a:xfrm>
            <a:off x="174961" y="4023323"/>
            <a:ext cx="4535584" cy="1846659"/>
          </a:xfrm>
          <a:prstGeom prst="rect">
            <a:avLst/>
          </a:prstGeom>
          <a:solidFill>
            <a:schemeClr val="accent1">
              <a:lumMod val="75000"/>
            </a:schemeClr>
          </a:solidFill>
        </p:spPr>
        <p:txBody>
          <a:bodyPr wrap="square" rtlCol="0">
            <a:spAutoFit/>
          </a:bodyPr>
          <a:lstStyle/>
          <a:p>
            <a:pPr>
              <a:spcAft>
                <a:spcPts val="1200"/>
              </a:spcAft>
            </a:pPr>
            <a:r>
              <a:rPr lang="en-US" dirty="0">
                <a:solidFill>
                  <a:srgbClr val="FBF0D7"/>
                </a:solidFill>
                <a:latin typeface="Poppins" panose="00000500000000000000" pitchFamily="2" charset="0"/>
                <a:cs typeface="Poppins" panose="00000500000000000000" pitchFamily="2" charset="0"/>
              </a:rPr>
              <a:t>OUR MISSION</a:t>
            </a:r>
          </a:p>
          <a:p>
            <a:pPr>
              <a:spcAft>
                <a:spcPts val="1200"/>
              </a:spcAft>
            </a:pPr>
            <a:r>
              <a:rPr lang="en-US" sz="1400" dirty="0">
                <a:solidFill>
                  <a:schemeClr val="bg1"/>
                </a:solidFill>
                <a:latin typeface="Poppins" panose="00000500000000000000" pitchFamily="2" charset="0"/>
                <a:cs typeface="Poppins" panose="00000500000000000000" pitchFamily="2" charset="0"/>
              </a:rPr>
              <a:t>The Kitsap Health Equity Collaborative convenes to identify and implement shared solutions and collective actions, promote pro-equity policies, and amplify the voices of communities most affected by systemic inequities, including </a:t>
            </a:r>
            <a:r>
              <a:rPr lang="en-US" sz="1600" dirty="0">
                <a:solidFill>
                  <a:schemeClr val="bg1"/>
                </a:solidFill>
                <a:latin typeface="Poppins" panose="00000500000000000000" pitchFamily="2" charset="0"/>
                <a:cs typeface="Poppins" panose="00000500000000000000" pitchFamily="2" charset="0"/>
              </a:rPr>
              <a:t>racism. </a:t>
            </a:r>
          </a:p>
        </p:txBody>
      </p:sp>
      <p:sp>
        <p:nvSpPr>
          <p:cNvPr id="14" name="TextBox 13">
            <a:extLst>
              <a:ext uri="{FF2B5EF4-FFF2-40B4-BE49-F238E27FC236}">
                <a16:creationId xmlns:a16="http://schemas.microsoft.com/office/drawing/2014/main" id="{D217133A-9B52-23F2-E634-C8FD1698EFF9}"/>
              </a:ext>
            </a:extLst>
          </p:cNvPr>
          <p:cNvSpPr txBox="1"/>
          <p:nvPr/>
        </p:nvSpPr>
        <p:spPr>
          <a:xfrm>
            <a:off x="198120" y="1702664"/>
            <a:ext cx="4235335" cy="1600438"/>
          </a:xfrm>
          <a:prstGeom prst="rect">
            <a:avLst/>
          </a:prstGeom>
          <a:solidFill>
            <a:schemeClr val="accent1">
              <a:lumMod val="75000"/>
            </a:schemeClr>
          </a:solidFill>
        </p:spPr>
        <p:txBody>
          <a:bodyPr wrap="square" rtlCol="0">
            <a:spAutoFit/>
          </a:bodyPr>
          <a:lstStyle/>
          <a:p>
            <a:pPr>
              <a:spcAft>
                <a:spcPts val="1200"/>
              </a:spcAft>
            </a:pPr>
            <a:r>
              <a:rPr lang="en-US" dirty="0">
                <a:solidFill>
                  <a:srgbClr val="FBF0D7"/>
                </a:solidFill>
                <a:latin typeface="Poppins" panose="00000500000000000000" pitchFamily="2" charset="0"/>
                <a:cs typeface="Poppins" panose="00000500000000000000" pitchFamily="2" charset="0"/>
              </a:rPr>
              <a:t>OUR VISION</a:t>
            </a:r>
          </a:p>
          <a:p>
            <a:pPr>
              <a:spcAft>
                <a:spcPts val="1200"/>
              </a:spcAft>
            </a:pPr>
            <a:r>
              <a:rPr lang="en-US" sz="1400" dirty="0">
                <a:solidFill>
                  <a:schemeClr val="bg1"/>
                </a:solidFill>
                <a:latin typeface="Poppins" panose="00000500000000000000" pitchFamily="2" charset="0"/>
                <a:cs typeface="Poppins" panose="00000500000000000000" pitchFamily="2" charset="0"/>
              </a:rPr>
              <a:t>Everyone in Kitsap County can achieve their optimal health and safety, and no one is disadvantaged in achieving these outcomes because of systemic inequities or systems of oppression, including racism.</a:t>
            </a:r>
          </a:p>
        </p:txBody>
      </p:sp>
    </p:spTree>
    <p:extLst>
      <p:ext uri="{BB962C8B-B14F-4D97-AF65-F5344CB8AC3E}">
        <p14:creationId xmlns:p14="http://schemas.microsoft.com/office/powerpoint/2010/main" val="4037517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4D95F9-3367-5746-3FD4-73298C6F80B6}"/>
              </a:ext>
            </a:extLst>
          </p:cNvPr>
          <p:cNvPicPr>
            <a:picLocks noChangeAspect="1"/>
          </p:cNvPicPr>
          <p:nvPr/>
        </p:nvPicPr>
        <p:blipFill>
          <a:blip r:embed="rId3">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C03E586-8E74-EFC2-D2D5-4DEAB2180CC4}"/>
              </a:ext>
            </a:extLst>
          </p:cNvPr>
          <p:cNvSpPr>
            <a:spLocks noGrp="1" noRot="1" noMove="1" noResize="1" noEditPoints="1" noAdjustHandles="1" noChangeArrowheads="1" noChangeShapeType="1"/>
          </p:cNvSpPr>
          <p:nvPr/>
        </p:nvSpPr>
        <p:spPr>
          <a:xfrm>
            <a:off x="0" y="0"/>
            <a:ext cx="12192000" cy="6857999"/>
          </a:xfrm>
          <a:prstGeom prst="rect">
            <a:avLst/>
          </a:prstGeom>
          <a:solidFill>
            <a:srgbClr val="004960">
              <a:alpha val="8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613226" y="6043484"/>
            <a:ext cx="1740555"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7709648" y="6209889"/>
            <a:ext cx="3969712" cy="400110"/>
          </a:xfrm>
          <a:prstGeom prst="rect">
            <a:avLst/>
          </a:prstGeom>
          <a:noFill/>
        </p:spPr>
        <p:txBody>
          <a:bodyPr wrap="square" rtlCol="0">
            <a:spAutoFit/>
          </a:bodyPr>
          <a:lstStyle/>
          <a:p>
            <a:pPr algn="r"/>
            <a:r>
              <a:rPr lang="en-US" sz="2000" dirty="0">
                <a:solidFill>
                  <a:schemeClr val="bg1"/>
                </a:solidFill>
                <a:latin typeface="Poppins" panose="00000500000000000000" pitchFamily="2" charset="0"/>
                <a:cs typeface="Poppins" panose="00000500000000000000" pitchFamily="2" charset="0"/>
              </a:rPr>
              <a:t>kitsappublichealth.org</a:t>
            </a:r>
          </a:p>
        </p:txBody>
      </p:sp>
      <p:sp>
        <p:nvSpPr>
          <p:cNvPr id="10" name="Title 1">
            <a:extLst>
              <a:ext uri="{FF2B5EF4-FFF2-40B4-BE49-F238E27FC236}">
                <a16:creationId xmlns:a16="http://schemas.microsoft.com/office/drawing/2014/main" id="{75BD511B-6FC5-2291-9387-348F18E7CF02}"/>
              </a:ext>
            </a:extLst>
          </p:cNvPr>
          <p:cNvSpPr txBox="1">
            <a:spLocks/>
          </p:cNvSpPr>
          <p:nvPr/>
        </p:nvSpPr>
        <p:spPr>
          <a:xfrm>
            <a:off x="448621" y="540042"/>
            <a:ext cx="9245883" cy="712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dirty="0">
                <a:solidFill>
                  <a:srgbClr val="FBF0D7"/>
                </a:solidFill>
                <a:latin typeface="Poppins" panose="00000500000000000000" pitchFamily="2" charset="0"/>
                <a:cs typeface="Poppins" panose="00000500000000000000" pitchFamily="2" charset="0"/>
              </a:rPr>
              <a:t>Collaborative Agreements</a:t>
            </a:r>
          </a:p>
        </p:txBody>
      </p:sp>
      <p:sp>
        <p:nvSpPr>
          <p:cNvPr id="6" name="Rectangle 5">
            <a:extLst>
              <a:ext uri="{FF2B5EF4-FFF2-40B4-BE49-F238E27FC236}">
                <a16:creationId xmlns:a16="http://schemas.microsoft.com/office/drawing/2014/main" id="{E29852F7-6C7A-0162-2D51-557E75D766EB}"/>
              </a:ext>
            </a:extLst>
          </p:cNvPr>
          <p:cNvSpPr/>
          <p:nvPr/>
        </p:nvSpPr>
        <p:spPr>
          <a:xfrm>
            <a:off x="422031" y="1674059"/>
            <a:ext cx="3432518" cy="36435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Respect:</a:t>
            </a:r>
          </a:p>
          <a:p>
            <a:pPr algn="ctr"/>
            <a:r>
              <a:rPr lang="en-US" dirty="0">
                <a:solidFill>
                  <a:schemeClr val="tx1"/>
                </a:solidFill>
              </a:rPr>
              <a:t> We will use respectful and inclusive language to honor different lived experiences and perspectives, recognize individual biases and systems/ structures of oppression, assume good intent, and distinguish that intent doesn’t negate impact, and keep sensitive information shared at meetings confidential. </a:t>
            </a:r>
          </a:p>
        </p:txBody>
      </p:sp>
      <p:sp>
        <p:nvSpPr>
          <p:cNvPr id="9" name="Rectangle 8">
            <a:extLst>
              <a:ext uri="{FF2B5EF4-FFF2-40B4-BE49-F238E27FC236}">
                <a16:creationId xmlns:a16="http://schemas.microsoft.com/office/drawing/2014/main" id="{348EC604-8078-0E64-FE48-F88589E0E02B}"/>
              </a:ext>
            </a:extLst>
          </p:cNvPr>
          <p:cNvSpPr/>
          <p:nvPr/>
        </p:nvSpPr>
        <p:spPr>
          <a:xfrm>
            <a:off x="4276580" y="2096089"/>
            <a:ext cx="3432518" cy="27994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Inclusion and</a:t>
            </a:r>
          </a:p>
          <a:p>
            <a:pPr algn="ctr"/>
            <a:r>
              <a:rPr lang="en-US" sz="2400" b="1" dirty="0">
                <a:solidFill>
                  <a:schemeClr val="tx1"/>
                </a:solidFill>
              </a:rPr>
              <a:t> Open-mindedness: </a:t>
            </a:r>
          </a:p>
          <a:p>
            <a:pPr algn="ctr"/>
            <a:r>
              <a:rPr lang="en-US" dirty="0">
                <a:solidFill>
                  <a:schemeClr val="tx1"/>
                </a:solidFill>
              </a:rPr>
              <a:t>We will honor the contributions of all members and seek and value every person’s input by ensuring everyone has a chance to comment and by being open to different and opposing perspectives and opinions.</a:t>
            </a:r>
          </a:p>
        </p:txBody>
      </p:sp>
      <p:sp>
        <p:nvSpPr>
          <p:cNvPr id="11" name="Rectangle 10">
            <a:extLst>
              <a:ext uri="{FF2B5EF4-FFF2-40B4-BE49-F238E27FC236}">
                <a16:creationId xmlns:a16="http://schemas.microsoft.com/office/drawing/2014/main" id="{763FD0B2-6147-D823-0F2C-4FE98FD07DCE}"/>
              </a:ext>
            </a:extLst>
          </p:cNvPr>
          <p:cNvSpPr/>
          <p:nvPr/>
        </p:nvSpPr>
        <p:spPr>
          <a:xfrm>
            <a:off x="8131129" y="1674059"/>
            <a:ext cx="3432518" cy="36435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Consensus: </a:t>
            </a:r>
          </a:p>
          <a:p>
            <a:pPr algn="ctr"/>
            <a:r>
              <a:rPr lang="en-US" dirty="0">
                <a:solidFill>
                  <a:schemeClr val="tx1"/>
                </a:solidFill>
              </a:rPr>
              <a:t>We understand consensus is desired as the decision-making process and that differing opinions are part of the process, and while majority vote will determine next steps, the opinions of those in the minority will be honored by members with respect, inclusion, and open-mindedness.</a:t>
            </a:r>
          </a:p>
        </p:txBody>
      </p:sp>
    </p:spTree>
    <p:extLst>
      <p:ext uri="{BB962C8B-B14F-4D97-AF65-F5344CB8AC3E}">
        <p14:creationId xmlns:p14="http://schemas.microsoft.com/office/powerpoint/2010/main" val="3805240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8804C-A4BA-CDA0-58A1-3C5A7584266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2499148-9217-7487-ADB9-BBE9E25B5CD3}"/>
              </a:ext>
            </a:extLst>
          </p:cNvPr>
          <p:cNvPicPr>
            <a:picLocks noChangeAspect="1"/>
          </p:cNvPicPr>
          <p:nvPr/>
        </p:nvPicPr>
        <p:blipFill>
          <a:blip r:embed="rId3">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E65A0FD-9C55-81E2-2CA0-0834057B5470}"/>
              </a:ext>
            </a:extLst>
          </p:cNvPr>
          <p:cNvSpPr>
            <a:spLocks noGrp="1" noRot="1" noMove="1" noResize="1" noEditPoints="1" noAdjustHandles="1" noChangeArrowheads="1" noChangeShapeType="1"/>
          </p:cNvSpPr>
          <p:nvPr/>
        </p:nvSpPr>
        <p:spPr>
          <a:xfrm>
            <a:off x="0" y="0"/>
            <a:ext cx="12192000" cy="6857999"/>
          </a:xfrm>
          <a:prstGeom prst="rect">
            <a:avLst/>
          </a:prstGeom>
          <a:solidFill>
            <a:srgbClr val="004960">
              <a:alpha val="8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FCE473D1-F211-EDD9-488C-5DDACD8569FE}"/>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EA9362-8D19-3BEB-4586-AF02D2E280D6}"/>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613226" y="6043484"/>
            <a:ext cx="1740555" cy="606309"/>
          </a:xfrm>
          <a:prstGeom prst="rect">
            <a:avLst/>
          </a:prstGeom>
        </p:spPr>
      </p:pic>
      <p:sp>
        <p:nvSpPr>
          <p:cNvPr id="8" name="TextBox 7">
            <a:extLst>
              <a:ext uri="{FF2B5EF4-FFF2-40B4-BE49-F238E27FC236}">
                <a16:creationId xmlns:a16="http://schemas.microsoft.com/office/drawing/2014/main" id="{190DBFA9-87B2-C941-DEB5-4430E2F7EA7C}"/>
              </a:ext>
            </a:extLst>
          </p:cNvPr>
          <p:cNvSpPr txBox="1">
            <a:spLocks/>
          </p:cNvSpPr>
          <p:nvPr/>
        </p:nvSpPr>
        <p:spPr>
          <a:xfrm>
            <a:off x="7709648" y="6209889"/>
            <a:ext cx="3969712" cy="400110"/>
          </a:xfrm>
          <a:prstGeom prst="rect">
            <a:avLst/>
          </a:prstGeom>
          <a:noFill/>
        </p:spPr>
        <p:txBody>
          <a:bodyPr wrap="square" rtlCol="0">
            <a:spAutoFit/>
          </a:bodyPr>
          <a:lstStyle/>
          <a:p>
            <a:pPr algn="r"/>
            <a:r>
              <a:rPr lang="en-US" sz="2000" dirty="0">
                <a:solidFill>
                  <a:schemeClr val="bg1"/>
                </a:solidFill>
                <a:latin typeface="Poppins" panose="00000500000000000000" pitchFamily="2" charset="0"/>
                <a:cs typeface="Poppins" panose="00000500000000000000" pitchFamily="2" charset="0"/>
              </a:rPr>
              <a:t>kitsappublichealth.org</a:t>
            </a:r>
          </a:p>
        </p:txBody>
      </p:sp>
      <p:sp>
        <p:nvSpPr>
          <p:cNvPr id="10" name="Title 1">
            <a:extLst>
              <a:ext uri="{FF2B5EF4-FFF2-40B4-BE49-F238E27FC236}">
                <a16:creationId xmlns:a16="http://schemas.microsoft.com/office/drawing/2014/main" id="{C7514AD1-21E9-F3A2-23BD-ECFA31D0464D}"/>
              </a:ext>
            </a:extLst>
          </p:cNvPr>
          <p:cNvSpPr txBox="1">
            <a:spLocks/>
          </p:cNvSpPr>
          <p:nvPr/>
        </p:nvSpPr>
        <p:spPr>
          <a:xfrm>
            <a:off x="448621" y="794286"/>
            <a:ext cx="9245883" cy="712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dirty="0">
                <a:solidFill>
                  <a:srgbClr val="FBF0D7"/>
                </a:solidFill>
                <a:latin typeface="Poppins" panose="00000500000000000000" pitchFamily="2" charset="0"/>
                <a:cs typeface="Poppins" panose="00000500000000000000" pitchFamily="2" charset="0"/>
              </a:rPr>
              <a:t>Workgroup share-out</a:t>
            </a:r>
          </a:p>
        </p:txBody>
      </p:sp>
      <p:sp>
        <p:nvSpPr>
          <p:cNvPr id="9" name="Rectangle 8" descr="Man with cherry blossom">
            <a:extLst>
              <a:ext uri="{FF2B5EF4-FFF2-40B4-BE49-F238E27FC236}">
                <a16:creationId xmlns:a16="http://schemas.microsoft.com/office/drawing/2014/main" id="{F93434C3-93B5-F435-9C63-DAC2C6815A13}"/>
              </a:ext>
            </a:extLst>
          </p:cNvPr>
          <p:cNvSpPr/>
          <p:nvPr/>
        </p:nvSpPr>
        <p:spPr>
          <a:xfrm>
            <a:off x="4465719" y="1903290"/>
            <a:ext cx="3432518" cy="2799464"/>
          </a:xfrm>
          <a:prstGeom prst="rect">
            <a:avLst/>
          </a:prstGeom>
          <a:blipFill dpi="0" rotWithShape="1">
            <a:blip r:embed="rId5">
              <a:extLst>
                <a:ext uri="{28A0092B-C50C-407E-A947-70E740481C1C}">
                  <a14:useLocalDpi xmlns:a14="http://schemas.microsoft.com/office/drawing/2010/main" val="0"/>
                </a:ext>
              </a:extLst>
            </a:blip>
            <a:srcRect/>
            <a:stretch>
              <a:fillRect t="9129" b="912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r>
              <a:rPr lang="en-US" sz="2400" b="1" dirty="0">
                <a:solidFill>
                  <a:schemeClr val="bg1"/>
                </a:solidFill>
              </a:rPr>
              <a:t>Accessible Mental Health Services </a:t>
            </a:r>
          </a:p>
          <a:p>
            <a:pPr algn="ctr"/>
            <a:endParaRPr lang="en-US" dirty="0">
              <a:solidFill>
                <a:schemeClr val="tx1"/>
              </a:solidFill>
            </a:endParaRPr>
          </a:p>
        </p:txBody>
      </p:sp>
      <p:sp>
        <p:nvSpPr>
          <p:cNvPr id="11" name="Rectangle 10" descr="Rows of windows on apartment building">
            <a:extLst>
              <a:ext uri="{FF2B5EF4-FFF2-40B4-BE49-F238E27FC236}">
                <a16:creationId xmlns:a16="http://schemas.microsoft.com/office/drawing/2014/main" id="{49017649-0C23-2A76-475B-40EA78DCC80C}"/>
              </a:ext>
            </a:extLst>
          </p:cNvPr>
          <p:cNvSpPr/>
          <p:nvPr/>
        </p:nvSpPr>
        <p:spPr>
          <a:xfrm>
            <a:off x="8482817" y="2111491"/>
            <a:ext cx="2799475" cy="2383063"/>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bg1"/>
              </a:solidFill>
            </a:endParaRPr>
          </a:p>
          <a:p>
            <a:pPr algn="ctr"/>
            <a:r>
              <a:rPr lang="en-US" sz="2400" b="1" dirty="0">
                <a:solidFill>
                  <a:schemeClr val="bg1"/>
                </a:solidFill>
              </a:rPr>
              <a:t>Affordable Housing</a:t>
            </a:r>
            <a:r>
              <a:rPr lang="en-US" sz="2400" b="1" dirty="0">
                <a:solidFill>
                  <a:schemeClr val="tx1"/>
                </a:solidFill>
              </a:rPr>
              <a:t> </a:t>
            </a:r>
          </a:p>
        </p:txBody>
      </p:sp>
      <p:sp>
        <p:nvSpPr>
          <p:cNvPr id="15" name="Rectangle 14" descr="Doctor speaking with patient">
            <a:extLst>
              <a:ext uri="{FF2B5EF4-FFF2-40B4-BE49-F238E27FC236}">
                <a16:creationId xmlns:a16="http://schemas.microsoft.com/office/drawing/2014/main" id="{02463026-CC1E-B040-B90D-B4A58A04289B}"/>
              </a:ext>
            </a:extLst>
          </p:cNvPr>
          <p:cNvSpPr/>
          <p:nvPr/>
        </p:nvSpPr>
        <p:spPr>
          <a:xfrm>
            <a:off x="448621" y="1467035"/>
            <a:ext cx="3432518" cy="3643525"/>
          </a:xfrm>
          <a:prstGeom prst="rect">
            <a:avLst/>
          </a:prstGeom>
          <a:blipFill dpi="0" rotWithShape="1">
            <a:blip r:embed="rId7">
              <a:extLst>
                <a:ext uri="{28A0092B-C50C-407E-A947-70E740481C1C}">
                  <a14:useLocalDpi xmlns:a14="http://schemas.microsoft.com/office/drawing/2010/main" val="0"/>
                </a:ext>
              </a:extLst>
            </a:blip>
            <a:srcRect/>
            <a:stretch>
              <a:fillRect t="18597" b="185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bg1"/>
              </a:solidFill>
            </a:endParaRPr>
          </a:p>
          <a:p>
            <a:pPr algn="ctr"/>
            <a:r>
              <a:rPr lang="en-US" sz="2400" b="1" dirty="0">
                <a:solidFill>
                  <a:schemeClr val="bg1"/>
                </a:solidFill>
              </a:rPr>
              <a:t>Accessible Medical Care </a:t>
            </a:r>
          </a:p>
        </p:txBody>
      </p:sp>
    </p:spTree>
    <p:extLst>
      <p:ext uri="{BB962C8B-B14F-4D97-AF65-F5344CB8AC3E}">
        <p14:creationId xmlns:p14="http://schemas.microsoft.com/office/powerpoint/2010/main" val="2964890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sky with mountains in the distance&#10;&#10;Description automatically generated">
            <a:extLst>
              <a:ext uri="{FF2B5EF4-FFF2-40B4-BE49-F238E27FC236}">
                <a16:creationId xmlns:a16="http://schemas.microsoft.com/office/drawing/2014/main" id="{BB6CC0F0-DC90-F1F9-B38D-F91D21C75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9" name="Rectangle 8">
            <a:extLst>
              <a:ext uri="{FF2B5EF4-FFF2-40B4-BE49-F238E27FC236}">
                <a16:creationId xmlns:a16="http://schemas.microsoft.com/office/drawing/2014/main" id="{72EEA067-29F4-E3B4-2F51-AA35FBE08C30}"/>
              </a:ext>
            </a:extLst>
          </p:cNvPr>
          <p:cNvSpPr>
            <a:spLocks noGrp="1" noRot="1" noMove="1" noResize="1" noEditPoints="1" noAdjustHandles="1" noChangeArrowheads="1" noChangeShapeType="1"/>
          </p:cNvSpPr>
          <p:nvPr/>
        </p:nvSpPr>
        <p:spPr>
          <a:xfrm>
            <a:off x="0" y="0"/>
            <a:ext cx="12192000" cy="6858000"/>
          </a:xfrm>
          <a:prstGeom prst="rect">
            <a:avLst/>
          </a:prstGeom>
          <a:solidFill>
            <a:srgbClr val="004960">
              <a:alpha val="8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A0A7305E-3A6A-F3F7-323E-984CDBF65D71}"/>
              </a:ext>
            </a:extLst>
          </p:cNvPr>
          <p:cNvSpPr>
            <a:spLocks noGrp="1"/>
          </p:cNvSpPr>
          <p:nvPr>
            <p:ph type="ctrTitle"/>
          </p:nvPr>
        </p:nvSpPr>
        <p:spPr>
          <a:xfrm>
            <a:off x="2013799" y="2689854"/>
            <a:ext cx="9181763" cy="1647694"/>
          </a:xfrm>
        </p:spPr>
        <p:txBody>
          <a:bodyPr anchor="t">
            <a:noAutofit/>
          </a:bodyPr>
          <a:lstStyle/>
          <a:p>
            <a:pPr algn="l"/>
            <a:r>
              <a:rPr lang="en-US" sz="4200" b="1" strike="sngStrike" dirty="0">
                <a:solidFill>
                  <a:srgbClr val="FBF0D7"/>
                </a:solidFill>
                <a:latin typeface="Poppins" panose="00000500000000000000" pitchFamily="2" charset="0"/>
                <a:cs typeface="Poppins" panose="00000500000000000000" pitchFamily="2" charset="0"/>
              </a:rPr>
              <a:t>Tough</a:t>
            </a:r>
            <a:r>
              <a:rPr lang="en-US" sz="4200" b="1" dirty="0">
                <a:solidFill>
                  <a:srgbClr val="FBF0D7"/>
                </a:solidFill>
                <a:latin typeface="Poppins" panose="00000500000000000000" pitchFamily="2" charset="0"/>
                <a:cs typeface="Poppins" panose="00000500000000000000" pitchFamily="2" charset="0"/>
              </a:rPr>
              <a:t> Love</a:t>
            </a:r>
            <a:r>
              <a:rPr lang="en-US" sz="4000" b="1" dirty="0">
                <a:solidFill>
                  <a:srgbClr val="FBF0D7"/>
                </a:solidFill>
                <a:latin typeface="Poppins" panose="00000500000000000000" pitchFamily="2" charset="0"/>
                <a:cs typeface="Poppins" panose="00000500000000000000" pitchFamily="2" charset="0"/>
              </a:rPr>
              <a:t>:</a:t>
            </a:r>
            <a:br>
              <a:rPr lang="en-US" sz="4000" b="1" dirty="0">
                <a:solidFill>
                  <a:srgbClr val="FBF0D7"/>
                </a:solidFill>
                <a:latin typeface="Poppins" panose="00000500000000000000" pitchFamily="2" charset="0"/>
                <a:cs typeface="Poppins" panose="00000500000000000000" pitchFamily="2" charset="0"/>
              </a:rPr>
            </a:br>
            <a:r>
              <a:rPr lang="en-US" sz="3200" b="1" i="1" dirty="0">
                <a:solidFill>
                  <a:schemeClr val="bg1"/>
                </a:solidFill>
                <a:latin typeface="Poppins" panose="00000500000000000000" pitchFamily="2" charset="0"/>
                <a:cs typeface="Poppins" panose="00000500000000000000" pitchFamily="2" charset="0"/>
              </a:rPr>
              <a:t>Connection is Overdose Prevention</a:t>
            </a:r>
            <a:r>
              <a:rPr lang="en-US" sz="3200" i="1" dirty="0">
                <a:solidFill>
                  <a:schemeClr val="bg1"/>
                </a:solidFill>
                <a:latin typeface="Poppins" panose="00000500000000000000" pitchFamily="2" charset="0"/>
                <a:cs typeface="Poppins" panose="00000500000000000000" pitchFamily="2" charset="0"/>
              </a:rPr>
              <a:t>.</a:t>
            </a:r>
          </a:p>
        </p:txBody>
      </p:sp>
      <p:cxnSp>
        <p:nvCxnSpPr>
          <p:cNvPr id="20" name="Straight Connector 19">
            <a:extLst>
              <a:ext uri="{FF2B5EF4-FFF2-40B4-BE49-F238E27FC236}">
                <a16:creationId xmlns:a16="http://schemas.microsoft.com/office/drawing/2014/main" id="{8378A9E6-5AE2-2261-66B4-DF586916F901}"/>
              </a:ext>
            </a:extLst>
          </p:cNvPr>
          <p:cNvCxnSpPr>
            <a:cxnSpLocks/>
          </p:cNvCxnSpPr>
          <p:nvPr/>
        </p:nvCxnSpPr>
        <p:spPr>
          <a:xfrm>
            <a:off x="1855695" y="2576891"/>
            <a:ext cx="0" cy="1335741"/>
          </a:xfrm>
          <a:prstGeom prst="line">
            <a:avLst/>
          </a:prstGeom>
          <a:ln w="50800">
            <a:solidFill>
              <a:srgbClr val="54B4B7"/>
            </a:solidFill>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CC271313-0E05-03DB-BE90-3E20A97C29F4}"/>
              </a:ext>
            </a:extLst>
          </p:cNvPr>
          <p:cNvSpPr txBox="1"/>
          <p:nvPr/>
        </p:nvSpPr>
        <p:spPr>
          <a:xfrm>
            <a:off x="8669195" y="5223234"/>
            <a:ext cx="2526367" cy="1107996"/>
          </a:xfrm>
          <a:prstGeom prst="rect">
            <a:avLst/>
          </a:prstGeom>
          <a:noFill/>
        </p:spPr>
        <p:txBody>
          <a:bodyPr wrap="square" rtlCol="0">
            <a:spAutoFit/>
          </a:bodyPr>
          <a:lstStyle/>
          <a:p>
            <a:r>
              <a:rPr lang="en-US" b="1" dirty="0">
                <a:solidFill>
                  <a:srgbClr val="FBF0D7"/>
                </a:solidFill>
                <a:latin typeface="Poppins" panose="00000500000000000000" pitchFamily="2" charset="0"/>
                <a:cs typeface="Poppins" panose="00000500000000000000" pitchFamily="2" charset="0"/>
              </a:rPr>
              <a:t>Naomi Levine, PhD</a:t>
            </a:r>
          </a:p>
          <a:p>
            <a:r>
              <a:rPr lang="en-US" sz="1600" dirty="0">
                <a:solidFill>
                  <a:schemeClr val="bg1"/>
                </a:solidFill>
                <a:latin typeface="Poppins" panose="00000500000000000000" pitchFamily="2" charset="0"/>
                <a:cs typeface="Poppins" panose="00000500000000000000" pitchFamily="2" charset="0"/>
              </a:rPr>
              <a:t>Community Liaison,</a:t>
            </a:r>
          </a:p>
          <a:p>
            <a:r>
              <a:rPr lang="en-US" sz="1600" dirty="0">
                <a:solidFill>
                  <a:schemeClr val="bg1"/>
                </a:solidFill>
                <a:latin typeface="Poppins" panose="00000500000000000000" pitchFamily="2" charset="0"/>
                <a:cs typeface="Poppins" panose="00000500000000000000" pitchFamily="2" charset="0"/>
              </a:rPr>
              <a:t>Chronic Disease &amp; Injury Prevention</a:t>
            </a:r>
          </a:p>
        </p:txBody>
      </p:sp>
      <p:pic>
        <p:nvPicPr>
          <p:cNvPr id="27" name="Picture 26" descr="A white circle with blue text and blue letters&#10;&#10;Description automatically generated">
            <a:extLst>
              <a:ext uri="{FF2B5EF4-FFF2-40B4-BE49-F238E27FC236}">
                <a16:creationId xmlns:a16="http://schemas.microsoft.com/office/drawing/2014/main" id="{8A5976D5-9A21-571C-E34B-A687346E680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574315" y="5073728"/>
            <a:ext cx="1281379" cy="1257502"/>
          </a:xfrm>
          <a:prstGeom prst="rect">
            <a:avLst/>
          </a:prstGeom>
        </p:spPr>
      </p:pic>
      <p:pic>
        <p:nvPicPr>
          <p:cNvPr id="29" name="Picture 28" descr="A black background with white text&#10;&#10;Description automatically generated">
            <a:extLst>
              <a:ext uri="{FF2B5EF4-FFF2-40B4-BE49-F238E27FC236}">
                <a16:creationId xmlns:a16="http://schemas.microsoft.com/office/drawing/2014/main" id="{C6B80997-2504-AE4E-2098-E7846BBA4E4C}"/>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574315" y="331031"/>
            <a:ext cx="2728842" cy="950571"/>
          </a:xfrm>
          <a:prstGeom prst="rect">
            <a:avLst/>
          </a:prstGeom>
        </p:spPr>
      </p:pic>
    </p:spTree>
    <p:extLst>
      <p:ext uri="{BB962C8B-B14F-4D97-AF65-F5344CB8AC3E}">
        <p14:creationId xmlns:p14="http://schemas.microsoft.com/office/powerpoint/2010/main" val="1610093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986872-81B3-E948-0F81-68333CA8EA23}"/>
              </a:ext>
            </a:extLst>
          </p:cNvPr>
          <p:cNvSpPr>
            <a:spLocks noGrp="1" noRot="1" noMove="1" noResize="1" noEditPoints="1" noAdjustHandles="1" noChangeArrowheads="1" noChangeShapeType="1"/>
          </p:cNvSpPr>
          <p:nvPr/>
        </p:nvSpPr>
        <p:spPr>
          <a:xfrm>
            <a:off x="0" y="-1"/>
            <a:ext cx="12192000" cy="868673"/>
          </a:xfrm>
          <a:prstGeom prst="rect">
            <a:avLst/>
          </a:prstGeom>
          <a:solidFill>
            <a:srgbClr val="004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784657" y="99178"/>
            <a:ext cx="1740557"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7799294" y="6119871"/>
            <a:ext cx="3880065" cy="400110"/>
          </a:xfrm>
          <a:prstGeom prst="rect">
            <a:avLst/>
          </a:prstGeom>
          <a:noFill/>
        </p:spPr>
        <p:txBody>
          <a:bodyPr wrap="square" rtlCol="0">
            <a:spAutoFit/>
          </a:bodyPr>
          <a:lstStyle/>
          <a:p>
            <a:pPr algn="r"/>
            <a:r>
              <a:rPr lang="en-US" sz="2000" dirty="0">
                <a:solidFill>
                  <a:srgbClr val="004960"/>
                </a:solidFill>
                <a:latin typeface="Poppins" panose="00000500000000000000" pitchFamily="2" charset="0"/>
                <a:cs typeface="Poppins" panose="00000500000000000000" pitchFamily="2" charset="0"/>
              </a:rPr>
              <a:t>kitsappublichealth.org/love</a:t>
            </a:r>
          </a:p>
        </p:txBody>
      </p:sp>
      <p:sp>
        <p:nvSpPr>
          <p:cNvPr id="9" name="Title 1">
            <a:extLst>
              <a:ext uri="{FF2B5EF4-FFF2-40B4-BE49-F238E27FC236}">
                <a16:creationId xmlns:a16="http://schemas.microsoft.com/office/drawing/2014/main" id="{D9703F9E-AFAE-1080-5A11-76B5CCFC4E5B}"/>
              </a:ext>
            </a:extLst>
          </p:cNvPr>
          <p:cNvSpPr txBox="1">
            <a:spLocks/>
          </p:cNvSpPr>
          <p:nvPr/>
        </p:nvSpPr>
        <p:spPr>
          <a:xfrm>
            <a:off x="311767" y="64011"/>
            <a:ext cx="8431017" cy="80466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BF0D7"/>
                </a:solidFill>
                <a:latin typeface="Poppins" panose="00000500000000000000" pitchFamily="2" charset="0"/>
                <a:cs typeface="Poppins" panose="00000500000000000000" pitchFamily="2" charset="0"/>
              </a:rPr>
              <a:t>Campaign Overview</a:t>
            </a:r>
          </a:p>
        </p:txBody>
      </p:sp>
      <p:cxnSp>
        <p:nvCxnSpPr>
          <p:cNvPr id="4" name="Straight Connector 3">
            <a:extLst>
              <a:ext uri="{FF2B5EF4-FFF2-40B4-BE49-F238E27FC236}">
                <a16:creationId xmlns:a16="http://schemas.microsoft.com/office/drawing/2014/main" id="{0E479BDF-EC50-7FD7-13AA-D775C95F972A}"/>
              </a:ext>
            </a:extLst>
          </p:cNvPr>
          <p:cNvCxnSpPr>
            <a:cxnSpLocks noGrp="1" noRot="1" noMove="1" noResize="1" noEditPoints="1" noAdjustHandles="1" noChangeArrowheads="1" noChangeShapeType="1"/>
          </p:cNvCxnSpPr>
          <p:nvPr/>
        </p:nvCxnSpPr>
        <p:spPr>
          <a:xfrm>
            <a:off x="0" y="868676"/>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sp>
        <p:nvSpPr>
          <p:cNvPr id="11" name="Content Placeholder 2">
            <a:extLst>
              <a:ext uri="{FF2B5EF4-FFF2-40B4-BE49-F238E27FC236}">
                <a16:creationId xmlns:a16="http://schemas.microsoft.com/office/drawing/2014/main" id="{518C3D44-4FBB-14CA-BD31-A80C8D51383F}"/>
              </a:ext>
            </a:extLst>
          </p:cNvPr>
          <p:cNvSpPr>
            <a:spLocks noGrp="1"/>
          </p:cNvSpPr>
          <p:nvPr>
            <p:ph idx="1"/>
          </p:nvPr>
        </p:nvSpPr>
        <p:spPr>
          <a:xfrm>
            <a:off x="838200" y="1240403"/>
            <a:ext cx="10515600" cy="4364265"/>
          </a:xfrm>
        </p:spPr>
        <p:txBody>
          <a:bodyPr/>
          <a:lstStyle/>
          <a:p>
            <a:r>
              <a:rPr lang="en-US" dirty="0">
                <a:latin typeface="Poppins" panose="00000500000000000000" pitchFamily="2" charset="0"/>
                <a:cs typeface="Poppins" panose="00000500000000000000" pitchFamily="2" charset="0"/>
              </a:rPr>
              <a:t>Funding from Opioid Abatement Funds</a:t>
            </a:r>
          </a:p>
          <a:p>
            <a:endParaRPr lang="en-US" dirty="0">
              <a:latin typeface="Poppins" panose="00000500000000000000" pitchFamily="2" charset="0"/>
              <a:cs typeface="Poppins" panose="00000500000000000000" pitchFamily="2" charset="0"/>
            </a:endParaRPr>
          </a:p>
          <a:p>
            <a:r>
              <a:rPr lang="en-US" dirty="0">
                <a:latin typeface="Poppins" panose="00000500000000000000" pitchFamily="2" charset="0"/>
                <a:cs typeface="Poppins" panose="00000500000000000000" pitchFamily="2" charset="0"/>
              </a:rPr>
              <a:t>February-June 2026</a:t>
            </a:r>
            <a:br>
              <a:rPr lang="en-US" dirty="0">
                <a:latin typeface="Poppins" panose="00000500000000000000" pitchFamily="2" charset="0"/>
                <a:cs typeface="Poppins" panose="00000500000000000000" pitchFamily="2" charset="0"/>
              </a:rPr>
            </a:br>
            <a:endParaRPr lang="en-US" dirty="0">
              <a:latin typeface="Poppins" panose="00000500000000000000" pitchFamily="2" charset="0"/>
              <a:cs typeface="Poppins" panose="00000500000000000000" pitchFamily="2" charset="0"/>
            </a:endParaRPr>
          </a:p>
          <a:p>
            <a:r>
              <a:rPr lang="en-US" dirty="0">
                <a:latin typeface="Poppins" panose="00000500000000000000" pitchFamily="2" charset="0"/>
                <a:cs typeface="Poppins" panose="00000500000000000000" pitchFamily="2" charset="0"/>
              </a:rPr>
              <a:t>Localization of a campaign that was researched and created by the National Association of County and City Health Officials (NACCHO) for International Overdose Awareness Day in 2025</a:t>
            </a:r>
          </a:p>
        </p:txBody>
      </p:sp>
      <p:pic>
        <p:nvPicPr>
          <p:cNvPr id="3" name="Graphic 2" descr="Heart with solid fill">
            <a:extLst>
              <a:ext uri="{FF2B5EF4-FFF2-40B4-BE49-F238E27FC236}">
                <a16:creationId xmlns:a16="http://schemas.microsoft.com/office/drawing/2014/main" id="{0A7D4506-3AD4-2516-E4F3-32D8A89D7E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81048" y="6091326"/>
            <a:ext cx="457200" cy="457200"/>
          </a:xfrm>
          <a:prstGeom prst="rect">
            <a:avLst/>
          </a:prstGeom>
        </p:spPr>
      </p:pic>
    </p:spTree>
    <p:extLst>
      <p:ext uri="{BB962C8B-B14F-4D97-AF65-F5344CB8AC3E}">
        <p14:creationId xmlns:p14="http://schemas.microsoft.com/office/powerpoint/2010/main" val="3485293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AD71A-31CF-07D3-10ED-9FF1F10B0065}"/>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4B26045-9C67-8FCA-7E98-A015CA3A5BC8}"/>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84DE1389-6D41-4C7E-0AD9-B2CC60251ED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613225" y="6043484"/>
            <a:ext cx="1740557" cy="606309"/>
          </a:xfrm>
          <a:prstGeom prst="rect">
            <a:avLst/>
          </a:prstGeom>
        </p:spPr>
      </p:pic>
      <p:sp>
        <p:nvSpPr>
          <p:cNvPr id="8" name="TextBox 7">
            <a:extLst>
              <a:ext uri="{FF2B5EF4-FFF2-40B4-BE49-F238E27FC236}">
                <a16:creationId xmlns:a16="http://schemas.microsoft.com/office/drawing/2014/main" id="{A676D56A-99DB-FB3F-BA5D-F3E62C662DAE}"/>
              </a:ext>
            </a:extLst>
          </p:cNvPr>
          <p:cNvSpPr txBox="1">
            <a:spLocks/>
          </p:cNvSpPr>
          <p:nvPr/>
        </p:nvSpPr>
        <p:spPr>
          <a:xfrm>
            <a:off x="7548282" y="6119871"/>
            <a:ext cx="4131077" cy="400110"/>
          </a:xfrm>
          <a:prstGeom prst="rect">
            <a:avLst/>
          </a:prstGeom>
          <a:noFill/>
        </p:spPr>
        <p:txBody>
          <a:bodyPr wrap="square" rtlCol="0">
            <a:spAutoFit/>
          </a:bodyPr>
          <a:lstStyle/>
          <a:p>
            <a:pPr algn="r"/>
            <a:r>
              <a:rPr lang="en-US" sz="2000" dirty="0">
                <a:solidFill>
                  <a:srgbClr val="004960"/>
                </a:solidFill>
                <a:latin typeface="Poppins" panose="00000500000000000000" pitchFamily="2" charset="0"/>
                <a:cs typeface="Poppins" panose="00000500000000000000" pitchFamily="2" charset="0"/>
              </a:rPr>
              <a:t>kitsappublichealth.org/love</a:t>
            </a:r>
          </a:p>
        </p:txBody>
      </p:sp>
      <p:sp>
        <p:nvSpPr>
          <p:cNvPr id="9" name="Title 1">
            <a:extLst>
              <a:ext uri="{FF2B5EF4-FFF2-40B4-BE49-F238E27FC236}">
                <a16:creationId xmlns:a16="http://schemas.microsoft.com/office/drawing/2014/main" id="{F041E5C1-6A61-0FD7-A995-F57CD861C119}"/>
              </a:ext>
            </a:extLst>
          </p:cNvPr>
          <p:cNvSpPr txBox="1">
            <a:spLocks/>
          </p:cNvSpPr>
          <p:nvPr/>
        </p:nvSpPr>
        <p:spPr>
          <a:xfrm>
            <a:off x="229373" y="351168"/>
            <a:ext cx="9626231" cy="8046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trike="sngStrike" dirty="0">
                <a:solidFill>
                  <a:srgbClr val="004960"/>
                </a:solidFill>
                <a:latin typeface="Poppins" panose="00000500000000000000" pitchFamily="2" charset="0"/>
                <a:cs typeface="Poppins" panose="00000500000000000000" pitchFamily="2" charset="0"/>
              </a:rPr>
              <a:t>Tough</a:t>
            </a:r>
            <a:r>
              <a:rPr lang="en-US" dirty="0">
                <a:solidFill>
                  <a:srgbClr val="004960"/>
                </a:solidFill>
                <a:latin typeface="Poppins" panose="00000500000000000000" pitchFamily="2" charset="0"/>
                <a:cs typeface="Poppins" panose="00000500000000000000" pitchFamily="2" charset="0"/>
              </a:rPr>
              <a:t> Love</a:t>
            </a:r>
          </a:p>
        </p:txBody>
      </p:sp>
      <p:sp>
        <p:nvSpPr>
          <p:cNvPr id="14" name="Rectangle 13">
            <a:extLst>
              <a:ext uri="{FF2B5EF4-FFF2-40B4-BE49-F238E27FC236}">
                <a16:creationId xmlns:a16="http://schemas.microsoft.com/office/drawing/2014/main" id="{492219BC-4DE6-2BB9-77B3-AF7111737F2C}"/>
              </a:ext>
            </a:extLst>
          </p:cNvPr>
          <p:cNvSpPr/>
          <p:nvPr/>
        </p:nvSpPr>
        <p:spPr>
          <a:xfrm>
            <a:off x="229373" y="1491381"/>
            <a:ext cx="3728432" cy="3111344"/>
          </a:xfrm>
          <a:prstGeom prst="rect">
            <a:avLst/>
          </a:prstGeom>
          <a:solidFill>
            <a:srgbClr val="F55F4D">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ABF8FAA-4B4A-8747-9BB6-CF7ED7311D47}"/>
              </a:ext>
            </a:extLst>
          </p:cNvPr>
          <p:cNvSpPr txBox="1"/>
          <p:nvPr/>
        </p:nvSpPr>
        <p:spPr>
          <a:xfrm>
            <a:off x="352528" y="1769780"/>
            <a:ext cx="3374136" cy="2554545"/>
          </a:xfrm>
          <a:prstGeom prst="rect">
            <a:avLst/>
          </a:prstGeom>
          <a:noFill/>
        </p:spPr>
        <p:txBody>
          <a:bodyPr wrap="square" rtlCol="0">
            <a:spAutoFit/>
          </a:bodyPr>
          <a:lstStyle/>
          <a:p>
            <a:pPr algn="ctr"/>
            <a:r>
              <a:rPr lang="en-US" sz="2000" dirty="0">
                <a:latin typeface="Poppins" panose="00000500000000000000" pitchFamily="2" charset="0"/>
                <a:cs typeface="Poppins" panose="00000500000000000000" pitchFamily="2" charset="0"/>
              </a:rPr>
              <a:t>This campaign was designed to promote destigmatized interpersonal communication between adults reduce the harms of substance use, including overdose.</a:t>
            </a:r>
          </a:p>
        </p:txBody>
      </p:sp>
      <p:sp>
        <p:nvSpPr>
          <p:cNvPr id="17" name="Rectangle 16">
            <a:extLst>
              <a:ext uri="{FF2B5EF4-FFF2-40B4-BE49-F238E27FC236}">
                <a16:creationId xmlns:a16="http://schemas.microsoft.com/office/drawing/2014/main" id="{A15A6948-FFCA-95BF-B194-73F6F62F7EC1}"/>
              </a:ext>
            </a:extLst>
          </p:cNvPr>
          <p:cNvSpPr/>
          <p:nvPr/>
        </p:nvSpPr>
        <p:spPr>
          <a:xfrm>
            <a:off x="4162620" y="1517545"/>
            <a:ext cx="7591417" cy="1234529"/>
          </a:xfrm>
          <a:prstGeom prst="rect">
            <a:avLst/>
          </a:prstGeom>
          <a:solidFill>
            <a:srgbClr val="C0E4D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E6D2E81-6605-CE25-0652-3E9A94961942}"/>
              </a:ext>
            </a:extLst>
          </p:cNvPr>
          <p:cNvSpPr txBox="1"/>
          <p:nvPr/>
        </p:nvSpPr>
        <p:spPr>
          <a:xfrm>
            <a:off x="4408931" y="1637161"/>
            <a:ext cx="7221949" cy="923330"/>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Punishment, judgement, and stigma isolate and push people further away, cutting off the very lifeline that could save them when they need it most. </a:t>
            </a:r>
          </a:p>
        </p:txBody>
      </p:sp>
      <p:sp>
        <p:nvSpPr>
          <p:cNvPr id="19" name="Rectangle 18">
            <a:extLst>
              <a:ext uri="{FF2B5EF4-FFF2-40B4-BE49-F238E27FC236}">
                <a16:creationId xmlns:a16="http://schemas.microsoft.com/office/drawing/2014/main" id="{C0B3FADF-A148-CEA8-E2B9-2C508304DE47}"/>
              </a:ext>
            </a:extLst>
          </p:cNvPr>
          <p:cNvSpPr/>
          <p:nvPr/>
        </p:nvSpPr>
        <p:spPr>
          <a:xfrm>
            <a:off x="4162620" y="2873546"/>
            <a:ext cx="7591417" cy="1729178"/>
          </a:xfrm>
          <a:prstGeom prst="rect">
            <a:avLst/>
          </a:prstGeom>
          <a:solidFill>
            <a:srgbClr val="008B9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Heart with solid fill">
            <a:extLst>
              <a:ext uri="{FF2B5EF4-FFF2-40B4-BE49-F238E27FC236}">
                <a16:creationId xmlns:a16="http://schemas.microsoft.com/office/drawing/2014/main" id="{595BD2DB-13F7-C4C4-B992-88B04BB361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81048" y="6091326"/>
            <a:ext cx="457200" cy="457200"/>
          </a:xfrm>
          <a:prstGeom prst="rect">
            <a:avLst/>
          </a:prstGeom>
        </p:spPr>
      </p:pic>
      <p:sp>
        <p:nvSpPr>
          <p:cNvPr id="3" name="TextBox 2">
            <a:extLst>
              <a:ext uri="{FF2B5EF4-FFF2-40B4-BE49-F238E27FC236}">
                <a16:creationId xmlns:a16="http://schemas.microsoft.com/office/drawing/2014/main" id="{B1B08BD1-ECD7-3B5C-9562-71F2173C0CA7}"/>
              </a:ext>
            </a:extLst>
          </p:cNvPr>
          <p:cNvSpPr txBox="1"/>
          <p:nvPr/>
        </p:nvSpPr>
        <p:spPr>
          <a:xfrm>
            <a:off x="4327273" y="3059065"/>
            <a:ext cx="7221949" cy="1200329"/>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Real human connection is the most powerful way to protect those we care about. It opens the door to trust, offering people the chance to see their own strength, make safer choices, and seek the help that everyone deserves.</a:t>
            </a:r>
          </a:p>
        </p:txBody>
      </p:sp>
    </p:spTree>
    <p:extLst>
      <p:ext uri="{BB962C8B-B14F-4D97-AF65-F5344CB8AC3E}">
        <p14:creationId xmlns:p14="http://schemas.microsoft.com/office/powerpoint/2010/main" val="33033307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4" id="{C9B7E610-9B9C-4553-9638-C1C563701517}" vid="{7081F630-2FC2-4754-B02D-376EA15032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HEC presentation Nov 2024</Template>
  <TotalTime>7434</TotalTime>
  <Words>1203</Words>
  <Application>Microsoft Office PowerPoint</Application>
  <PresentationFormat>Widescreen</PresentationFormat>
  <Paragraphs>248</Paragraphs>
  <Slides>28</Slides>
  <Notes>22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Aptos</vt:lpstr>
      <vt:lpstr>Aptos Display</vt:lpstr>
      <vt:lpstr>Arial</vt:lpstr>
      <vt:lpstr>Calibri</vt:lpstr>
      <vt:lpstr>Poppins</vt:lpstr>
      <vt:lpstr>Office Theme</vt:lpstr>
      <vt:lpstr>Kitsap Health Equity Collaborative March 17, 2026</vt:lpstr>
      <vt:lpstr>PowerPoint Presentation</vt:lpstr>
      <vt:lpstr>PowerPoint Presentation</vt:lpstr>
      <vt:lpstr>PowerPoint Presentation</vt:lpstr>
      <vt:lpstr>PowerPoint Presentation</vt:lpstr>
      <vt:lpstr>PowerPoint Presentation</vt:lpstr>
      <vt:lpstr>Tough Love: Connection is Overdose Prevention.</vt:lpstr>
      <vt:lpstr>PowerPoint Presentation</vt:lpstr>
      <vt:lpstr>PowerPoint Presentation</vt:lpstr>
      <vt:lpstr>PowerPoint Presentation</vt:lpstr>
      <vt:lpstr>PowerPoint Presentation</vt:lpstr>
      <vt:lpstr>PowerPoint Presentation</vt:lpstr>
      <vt:lpstr>PowerPoint Presentation</vt:lpstr>
      <vt:lpstr>Community Engagement in Public Health Emergency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THANK YOU!</vt:lpstr>
    </vt:vector>
  </TitlesOfParts>
  <Company>Kitsap Public Health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Erica Whares</dc:creator>
  <cp:lastModifiedBy>Erica Whares</cp:lastModifiedBy>
  <cp:revision>102</cp:revision>
  <cp:lastPrinted>2025-11-12T17:13:44Z</cp:lastPrinted>
  <dcterms:created xsi:type="dcterms:W3CDTF">2024-11-04T16:32:43Z</dcterms:created>
  <dcterms:modified xsi:type="dcterms:W3CDTF">2026-03-17T15:21:01Z</dcterms:modified>
</cp:coreProperties>
</file>